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6"/>
  </p:notesMasterIdLst>
  <p:handoutMasterIdLst>
    <p:handoutMasterId r:id="rId27"/>
  </p:handoutMasterIdLst>
  <p:sldIdLst>
    <p:sldId id="265" r:id="rId3"/>
    <p:sldId id="281" r:id="rId4"/>
    <p:sldId id="273" r:id="rId5"/>
    <p:sldId id="282" r:id="rId6"/>
    <p:sldId id="283" r:id="rId7"/>
    <p:sldId id="284" r:id="rId8"/>
    <p:sldId id="285" r:id="rId9"/>
    <p:sldId id="286" r:id="rId10"/>
    <p:sldId id="297" r:id="rId11"/>
    <p:sldId id="298" r:id="rId12"/>
    <p:sldId id="299" r:id="rId13"/>
    <p:sldId id="300" r:id="rId14"/>
    <p:sldId id="287" r:id="rId15"/>
    <p:sldId id="288" r:id="rId16"/>
    <p:sldId id="289" r:id="rId17"/>
    <p:sldId id="290" r:id="rId18"/>
    <p:sldId id="291" r:id="rId19"/>
    <p:sldId id="301" r:id="rId20"/>
    <p:sldId id="292" r:id="rId21"/>
    <p:sldId id="293" r:id="rId22"/>
    <p:sldId id="294" r:id="rId23"/>
    <p:sldId id="295" r:id="rId24"/>
    <p:sldId id="29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EE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8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134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종현" userId="04821729-14ff-45e1-8ecf-fb9aa59cdb5f" providerId="ADAL" clId="{08E2ED04-8DFE-45DC-A301-A89D1766FD73}"/>
    <pc:docChg chg="modSld">
      <pc:chgData name="종현" userId="04821729-14ff-45e1-8ecf-fb9aa59cdb5f" providerId="ADAL" clId="{08E2ED04-8DFE-45DC-A301-A89D1766FD73}" dt="2020-03-17T05:58:51.554" v="9" actId="20577"/>
      <pc:docMkLst>
        <pc:docMk/>
      </pc:docMkLst>
      <pc:sldChg chg="modSp mod">
        <pc:chgData name="종현" userId="04821729-14ff-45e1-8ecf-fb9aa59cdb5f" providerId="ADAL" clId="{08E2ED04-8DFE-45DC-A301-A89D1766FD73}" dt="2020-03-17T05:58:51.554" v="9" actId="20577"/>
        <pc:sldMkLst>
          <pc:docMk/>
          <pc:sldMk cId="1299377144" sldId="288"/>
        </pc:sldMkLst>
        <pc:spChg chg="mod">
          <ac:chgData name="종현" userId="04821729-14ff-45e1-8ecf-fb9aa59cdb5f" providerId="ADAL" clId="{08E2ED04-8DFE-45DC-A301-A89D1766FD73}" dt="2020-03-17T05:58:51.554" v="9" actId="20577"/>
          <ac:spMkLst>
            <pc:docMk/>
            <pc:sldMk cId="1299377144" sldId="288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1">
              <a:defRPr lang="ko-KR" sz="1200"/>
            </a:lvl1pPr>
          </a:lstStyle>
          <a:p>
            <a:fld id="{20EA5F0D-C1DC-412F-A146-DDB3A74B588F}" type="datetimeFigureOut">
              <a:rPr lang="en-US" altLang="ko-KR"/>
              <a:t>3/17/2020</a:t>
            </a:fld>
            <a:endParaRPr 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1">
              <a:defRPr lang="ko-KR" sz="1200"/>
            </a:lvl1pPr>
          </a:lstStyle>
          <a:p>
            <a:fld id="{7BAE14B8-3CC9-472D-9BC5-A84D80684DE2}" type="slidenum">
              <a:rPr lang="ko-KR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1">
              <a:defRPr lang="ko-KR" sz="1200"/>
            </a:lvl1pPr>
          </a:lstStyle>
          <a:p>
            <a:fld id="{A8CDE508-72C8-4AB5-AA9C-1584D31690E0}" type="datetimeFigureOut">
              <a:t>2020-03-17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latinLnBrk="1"/>
            <a:r>
              <a:rPr lang="ko-KR"/>
              <a:t>마스터 텍스트 스타일 편집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1">
              <a:defRPr lang="ko-KR" sz="1200"/>
            </a:lvl1pPr>
          </a:lstStyle>
          <a:p>
            <a:fld id="{7FB667E1-E601-4AAF-B95C-B25720D70A60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6593189" y="0"/>
            <a:ext cx="5595510" cy="4648200"/>
          </a:xfrm>
          <a:prstGeom prst="rect">
            <a:avLst/>
          </a:prstGeom>
          <a:solidFill>
            <a:srgbClr val="EE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endParaRPr kumimoji="0" lang="ko-KR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 latinLnBrk="1">
              <a:defRPr lang="ko-KR" sz="4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 latinLnBrk="1">
              <a:spcBef>
                <a:spcPts val="0"/>
              </a:spcBef>
              <a:buNone/>
              <a:defRPr lang="ko-KR" sz="2000" cap="none" baseline="0">
                <a:solidFill>
                  <a:schemeClr val="bg1"/>
                </a:solidFill>
              </a:defRPr>
            </a:lvl1pPr>
            <a:lvl2pPr marL="457200" indent="0" algn="ctr" latinLnBrk="1">
              <a:buNone/>
              <a:defRPr lang="ko-KR" sz="2800"/>
            </a:lvl2pPr>
            <a:lvl3pPr marL="914400" indent="0" algn="ctr" latinLnBrk="1">
              <a:buNone/>
              <a:defRPr lang="ko-KR" sz="2400"/>
            </a:lvl3pPr>
            <a:lvl4pPr marL="1371600" indent="0" algn="ctr" latinLnBrk="1">
              <a:buNone/>
              <a:defRPr lang="ko-KR" sz="2000"/>
            </a:lvl4pPr>
            <a:lvl5pPr marL="1828800" indent="0" algn="ctr" latinLnBrk="1">
              <a:buNone/>
              <a:defRPr lang="ko-KR" sz="2000"/>
            </a:lvl5pPr>
            <a:lvl6pPr marL="2286000" indent="0" algn="ctr" latinLnBrk="1">
              <a:buNone/>
              <a:defRPr lang="ko-KR" sz="2000"/>
            </a:lvl6pPr>
            <a:lvl7pPr marL="2743200" indent="0" algn="ctr" latinLnBrk="1">
              <a:buNone/>
              <a:defRPr lang="ko-KR" sz="2000"/>
            </a:lvl7pPr>
            <a:lvl8pPr marL="3200400" indent="0" algn="ctr" latinLnBrk="1">
              <a:buNone/>
              <a:defRPr lang="ko-KR" sz="2000"/>
            </a:lvl8pPr>
            <a:lvl9pPr marL="3657600" indent="0" algn="ctr" latinLnBrk="1">
              <a:buNone/>
              <a:defRPr lang="ko-KR" sz="2000"/>
            </a:lvl9pPr>
          </a:lstStyle>
          <a:p>
            <a:r>
              <a:rPr lang="ko-KR" altLang="en-US"/>
              <a:t>클릭하여 마스터 부제목 스타일 편집</a:t>
            </a:r>
            <a:endParaRPr lang="ko-KR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599104" cy="4724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53697" y="402774"/>
            <a:ext cx="5750019" cy="390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대체 내용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endParaRPr kumimoji="0" lang="ko-KR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 latinLnBrk="1">
              <a:defRPr lang="ko-KR" sz="34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400"/>
            </a:lvl6pPr>
            <a:lvl7pPr latinLnBrk="1">
              <a:defRPr lang="ko-KR" sz="1400"/>
            </a:lvl7pPr>
            <a:lvl8pPr latinLnBrk="1">
              <a:defRPr lang="ko-KR" sz="1400"/>
            </a:lvl8pPr>
            <a:lvl9pPr latinLnBrk="1">
              <a:defRPr lang="ko-KR" sz="14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 latinLnBrk="1">
              <a:spcBef>
                <a:spcPts val="1200"/>
              </a:spcBef>
              <a:buNone/>
              <a:defRPr lang="ko-KR" sz="1600">
                <a:solidFill>
                  <a:schemeClr val="bg1"/>
                </a:solidFill>
              </a:defRPr>
            </a:lvl1pPr>
            <a:lvl2pPr marL="457200" indent="0" latinLnBrk="1">
              <a:buNone/>
              <a:defRPr lang="ko-KR" sz="1200"/>
            </a:lvl2pPr>
            <a:lvl3pPr marL="914400" indent="0" latinLnBrk="1">
              <a:buNone/>
              <a:defRPr lang="ko-KR" sz="1000"/>
            </a:lvl3pPr>
            <a:lvl4pPr marL="1371600" indent="0" latinLnBrk="1">
              <a:buNone/>
              <a:defRPr lang="ko-KR" sz="900"/>
            </a:lvl4pPr>
            <a:lvl5pPr marL="1828800" indent="0" latinLnBrk="1">
              <a:buNone/>
              <a:defRPr lang="ko-KR" sz="900"/>
            </a:lvl5pPr>
            <a:lvl6pPr marL="2286000" indent="0" latinLnBrk="1">
              <a:buNone/>
              <a:defRPr lang="ko-KR" sz="900"/>
            </a:lvl6pPr>
            <a:lvl7pPr marL="2743200" indent="0" latinLnBrk="1">
              <a:buNone/>
              <a:defRPr lang="ko-KR" sz="900"/>
            </a:lvl7pPr>
            <a:lvl8pPr marL="3200400" indent="0" latinLnBrk="1">
              <a:buNone/>
              <a:defRPr lang="ko-KR" sz="900"/>
            </a:lvl8pPr>
            <a:lvl9pPr marL="3657600" indent="0" latinLnBrk="1">
              <a:buNone/>
              <a:defRPr lang="ko-KR" sz="9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latinLnBrk="1">
              <a:defRPr lang="ko-KR">
                <a:solidFill>
                  <a:schemeClr val="tx2"/>
                </a:solidFill>
              </a:defRPr>
            </a:lvl1pPr>
          </a:lstStyle>
          <a:p>
            <a:pPr latinLnBrk="1"/>
            <a:fld id="{1C7EFB7B-5A5E-4D7E-A483-2DB2589EC6C5}" type="datetime1">
              <a:rPr lang="ko-KR" altLang="en-US" smtClean="0"/>
              <a:t>2020-03-17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1">
              <a:defRPr lang="ko-KR"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pPr latinLnBrk="1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그림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endParaRPr kumimoji="0" lang="ko-KR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 latinLnBrk="1">
              <a:defRPr lang="ko-KR" sz="34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-8211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 latinLnBrk="1">
              <a:buNone/>
              <a:defRPr lang="ko-KR" sz="3200">
                <a:solidFill>
                  <a:schemeClr val="tx2"/>
                </a:solidFill>
              </a:defRPr>
            </a:lvl1pPr>
            <a:lvl2pPr marL="457200" indent="0" latinLnBrk="1">
              <a:buNone/>
              <a:defRPr lang="ko-KR" sz="2800"/>
            </a:lvl2pPr>
            <a:lvl3pPr marL="914400" indent="0" latinLnBrk="1">
              <a:buNone/>
              <a:defRPr lang="ko-KR" sz="2400"/>
            </a:lvl3pPr>
            <a:lvl4pPr marL="1371600" indent="0" latinLnBrk="1">
              <a:buNone/>
              <a:defRPr lang="ko-KR" sz="2000"/>
            </a:lvl4pPr>
            <a:lvl5pPr marL="1828800" indent="0" latinLnBrk="1">
              <a:buNone/>
              <a:defRPr lang="ko-KR" sz="2000"/>
            </a:lvl5pPr>
            <a:lvl6pPr marL="2286000" indent="0" latinLnBrk="1">
              <a:buNone/>
              <a:defRPr lang="ko-KR" sz="2000"/>
            </a:lvl6pPr>
            <a:lvl7pPr marL="2743200" indent="0" latinLnBrk="1">
              <a:buNone/>
              <a:defRPr lang="ko-KR" sz="2000"/>
            </a:lvl7pPr>
            <a:lvl8pPr marL="3200400" indent="0" latinLnBrk="1">
              <a:buNone/>
              <a:defRPr lang="ko-KR" sz="2000"/>
            </a:lvl8pPr>
            <a:lvl9pPr marL="3657600" indent="0" latinLnBrk="1">
              <a:buNone/>
              <a:defRPr lang="ko-KR"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 latinLnBrk="1">
              <a:spcBef>
                <a:spcPts val="1200"/>
              </a:spcBef>
              <a:buNone/>
              <a:defRPr lang="ko-KR" sz="1600">
                <a:solidFill>
                  <a:schemeClr val="bg1"/>
                </a:solidFill>
              </a:defRPr>
            </a:lvl1pPr>
            <a:lvl2pPr marL="457200" indent="0" latinLnBrk="1">
              <a:buNone/>
              <a:defRPr lang="ko-KR" sz="1200"/>
            </a:lvl2pPr>
            <a:lvl3pPr marL="914400" indent="0" latinLnBrk="1">
              <a:buNone/>
              <a:defRPr lang="ko-KR" sz="1000"/>
            </a:lvl3pPr>
            <a:lvl4pPr marL="1371600" indent="0" latinLnBrk="1">
              <a:buNone/>
              <a:defRPr lang="ko-KR" sz="900"/>
            </a:lvl4pPr>
            <a:lvl5pPr marL="1828800" indent="0" latinLnBrk="1">
              <a:buNone/>
              <a:defRPr lang="ko-KR" sz="900"/>
            </a:lvl5pPr>
            <a:lvl6pPr marL="2286000" indent="0" latinLnBrk="1">
              <a:buNone/>
              <a:defRPr lang="ko-KR" sz="900"/>
            </a:lvl6pPr>
            <a:lvl7pPr marL="2743200" indent="0" latinLnBrk="1">
              <a:buNone/>
              <a:defRPr lang="ko-KR" sz="900"/>
            </a:lvl7pPr>
            <a:lvl8pPr marL="3200400" indent="0" latinLnBrk="1">
              <a:buNone/>
              <a:defRPr lang="ko-KR" sz="900"/>
            </a:lvl8pPr>
            <a:lvl9pPr marL="3657600" indent="0" latinLnBrk="1">
              <a:buNone/>
              <a:defRPr lang="ko-KR" sz="9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8A21-EAFE-43E6-A130-E5E707C6FFEE}" type="datetime1">
              <a:rPr lang="ko-KR" altLang="en-US" smtClean="0"/>
              <a:t>2020-03-17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7AA1D-001A-415A-82A2-67A8F1B7F032}" type="datetime1">
              <a:rPr lang="ko-KR" altLang="en-US" smtClean="0"/>
              <a:t>2020-03-17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53B5-E68D-4716-B688-B2A36522B691}" type="datetime1">
              <a:rPr lang="ko-KR" altLang="en-US" smtClean="0"/>
              <a:t>2020-03-17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6pPr latinLnBrk="1">
              <a:defRPr lang="ko-KR"/>
            </a:lvl6pPr>
          </a:lstStyle>
          <a:p>
            <a:pPr lvl="0" latinLnBrk="1"/>
            <a:r>
              <a:rPr lang="ko-KR" altLang="en-US" dirty="0"/>
              <a:t>마스터 텍스트 스타일 편집</a:t>
            </a:r>
          </a:p>
          <a:p>
            <a:pPr lvl="1" latinLnBrk="1"/>
            <a:r>
              <a:rPr lang="ko-KR" altLang="en-US" dirty="0"/>
              <a:t>둘째 수준</a:t>
            </a:r>
          </a:p>
          <a:p>
            <a:pPr lvl="2" latinLnBrk="1"/>
            <a:r>
              <a:rPr lang="ko-KR" altLang="en-US" dirty="0"/>
              <a:t>셋째 수준</a:t>
            </a:r>
          </a:p>
          <a:p>
            <a:pPr lvl="3" latinLnBrk="1"/>
            <a:r>
              <a:rPr lang="ko-KR" altLang="en-US" dirty="0"/>
              <a:t>넷째 수준</a:t>
            </a:r>
          </a:p>
          <a:p>
            <a:pPr lvl="4" latinLnBrk="1"/>
            <a:r>
              <a:rPr lang="ko-KR" altLang="en-US" dirty="0"/>
              <a:t>다섯째 수준</a:t>
            </a:r>
            <a:endParaRPr 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5F6E6-95AA-48A6-996D-8B3DF30FAEBB}" type="datetime1">
              <a:rPr lang="ko-KR" altLang="en-US" smtClean="0"/>
              <a:t>2020-03-17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543946" y="6614440"/>
            <a:ext cx="640080" cy="237744"/>
          </a:xfrm>
        </p:spPr>
        <p:txBody>
          <a:bodyPr/>
          <a:lstStyle>
            <a:lvl1pPr>
              <a:defRPr sz="1200"/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직사각형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 latinLnBrk="1">
              <a:defRPr lang="ko-KR" sz="5200" b="0"/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 latinLnBrk="1">
              <a:spcBef>
                <a:spcPts val="0"/>
              </a:spcBef>
              <a:buNone/>
              <a:defRPr lang="ko-KR" sz="2400" cap="none" baseline="0">
                <a:solidFill>
                  <a:schemeClr val="tx2"/>
                </a:solidFill>
              </a:defRPr>
            </a:lvl1pPr>
            <a:lvl2pPr marL="457200" indent="0" latinLnBrk="1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1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C3EB4-6B2F-4EE9-A0B1-BE329BFF971E}" type="datetime1">
              <a:rPr lang="ko-KR" altLang="en-US" smtClean="0"/>
              <a:t>2020-03-17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대체 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 latinLnBrk="1">
              <a:defRPr lang="ko-KR" sz="5200" b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 latinLnBrk="1">
              <a:spcBef>
                <a:spcPts val="0"/>
              </a:spcBef>
              <a:buNone/>
              <a:defRPr lang="ko-KR" sz="2400" cap="none" baseline="0">
                <a:solidFill>
                  <a:schemeClr val="tx1"/>
                </a:solidFill>
              </a:defRPr>
            </a:lvl1pPr>
            <a:lvl2pPr marL="457200" indent="0" latinLnBrk="1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1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latinLnBrk="1">
              <a:defRPr lang="ko-KR">
                <a:solidFill>
                  <a:schemeClr val="tx2"/>
                </a:solidFill>
              </a:defRPr>
            </a:lvl1pPr>
          </a:lstStyle>
          <a:p>
            <a:pPr latinLnBrk="1"/>
            <a:fld id="{739D1C19-DE3F-40EC-879F-5103D673D7C8}" type="datetime1">
              <a:rPr lang="ko-KR" altLang="en-US" smtClean="0"/>
              <a:t>2020-03-17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latinLnBrk="1">
              <a:defRPr lang="ko-KR">
                <a:solidFill>
                  <a:schemeClr val="tx2"/>
                </a:solidFill>
              </a:defRPr>
            </a:lvl1pPr>
          </a:lstStyle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1">
              <a:defRPr lang="ko-KR"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pPr latinLnBrk="1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400"/>
            </a:lvl6pPr>
            <a:lvl7pPr latinLnBrk="1">
              <a:defRPr lang="ko-KR" sz="1400"/>
            </a:lvl7pPr>
            <a:lvl8pPr latinLnBrk="1">
              <a:defRPr lang="ko-KR" sz="1400"/>
            </a:lvl8pPr>
            <a:lvl9pPr latinLnBrk="1">
              <a:defRPr lang="ko-KR" sz="14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400"/>
            </a:lvl6pPr>
            <a:lvl7pPr latinLnBrk="1">
              <a:defRPr lang="ko-KR" sz="1400"/>
            </a:lvl7pPr>
            <a:lvl8pPr latinLnBrk="1">
              <a:defRPr lang="ko-KR" sz="1400"/>
            </a:lvl8pPr>
            <a:lvl9pPr latinLnBrk="1">
              <a:defRPr lang="ko-KR" sz="14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C4D44-495E-4E8E-A264-A99DDBD0228B}" type="datetime1">
              <a:rPr lang="ko-KR" altLang="en-US" smtClean="0"/>
              <a:t>2020-03-17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 latinLnBrk="1">
              <a:spcBef>
                <a:spcPts val="0"/>
              </a:spcBef>
              <a:buNone/>
              <a:defRPr lang="ko-KR" sz="2200" b="0" cap="none" baseline="0"/>
            </a:lvl1pPr>
            <a:lvl2pPr marL="457200" indent="0" latinLnBrk="1">
              <a:buNone/>
              <a:defRPr lang="ko-KR" sz="2000" b="1"/>
            </a:lvl2pPr>
            <a:lvl3pPr marL="914400" indent="0" latinLnBrk="1">
              <a:buNone/>
              <a:defRPr lang="ko-KR" sz="1800" b="1"/>
            </a:lvl3pPr>
            <a:lvl4pPr marL="1371600" indent="0" latinLnBrk="1">
              <a:buNone/>
              <a:defRPr lang="ko-KR" sz="1600" b="1"/>
            </a:lvl4pPr>
            <a:lvl5pPr marL="1828800" indent="0" latinLnBrk="1">
              <a:buNone/>
              <a:defRPr lang="ko-KR" sz="1600" b="1"/>
            </a:lvl5pPr>
            <a:lvl6pPr marL="2286000" indent="0" latinLnBrk="1">
              <a:buNone/>
              <a:defRPr lang="ko-KR" sz="1600" b="1"/>
            </a:lvl6pPr>
            <a:lvl7pPr marL="2743200" indent="0" latinLnBrk="1">
              <a:buNone/>
              <a:defRPr lang="ko-KR" sz="1600" b="1"/>
            </a:lvl7pPr>
            <a:lvl8pPr marL="3200400" indent="0" latinLnBrk="1">
              <a:buNone/>
              <a:defRPr lang="ko-KR" sz="1600" b="1"/>
            </a:lvl8pPr>
            <a:lvl9pPr marL="3657600" indent="0" latinLnBrk="1">
              <a:buNone/>
              <a:defRPr lang="ko-KR" sz="1600" b="1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 latinLnBrk="1">
              <a:defRPr lang="ko-KR" sz="1800"/>
            </a:lvl1pPr>
            <a:lvl2pPr latinLnBrk="1">
              <a:defRPr lang="ko-KR" sz="1600"/>
            </a:lvl2pPr>
            <a:lvl3pPr latinLnBrk="1">
              <a:defRPr lang="ko-KR" sz="1400"/>
            </a:lvl3pPr>
            <a:lvl4pPr latinLnBrk="1">
              <a:defRPr lang="ko-KR" sz="1200"/>
            </a:lvl4pPr>
            <a:lvl5pPr latinLnBrk="1">
              <a:defRPr lang="ko-KR" sz="1200"/>
            </a:lvl5pPr>
            <a:lvl6pPr latinLnBrk="1">
              <a:defRPr lang="ko-KR" sz="1200"/>
            </a:lvl6pPr>
            <a:lvl7pPr latinLnBrk="1">
              <a:defRPr lang="ko-KR" sz="1200"/>
            </a:lvl7pPr>
            <a:lvl8pPr latinLnBrk="1">
              <a:defRPr lang="ko-KR" sz="1200"/>
            </a:lvl8pPr>
            <a:lvl9pPr latinLnBrk="1">
              <a:defRPr lang="ko-KR" sz="12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 latinLnBrk="1">
              <a:spcBef>
                <a:spcPts val="0"/>
              </a:spcBef>
              <a:buNone/>
              <a:defRPr lang="ko-KR" sz="2200" b="0" cap="none" baseline="0"/>
            </a:lvl1pPr>
            <a:lvl2pPr marL="457200" indent="0" latinLnBrk="1">
              <a:buNone/>
              <a:defRPr lang="ko-KR" sz="2000" b="1"/>
            </a:lvl2pPr>
            <a:lvl3pPr marL="914400" indent="0" latinLnBrk="1">
              <a:buNone/>
              <a:defRPr lang="ko-KR" sz="1800" b="1"/>
            </a:lvl3pPr>
            <a:lvl4pPr marL="1371600" indent="0" latinLnBrk="1">
              <a:buNone/>
              <a:defRPr lang="ko-KR" sz="1600" b="1"/>
            </a:lvl4pPr>
            <a:lvl5pPr marL="1828800" indent="0" latinLnBrk="1">
              <a:buNone/>
              <a:defRPr lang="ko-KR" sz="1600" b="1"/>
            </a:lvl5pPr>
            <a:lvl6pPr marL="2286000" indent="0" latinLnBrk="1">
              <a:buNone/>
              <a:defRPr lang="ko-KR" sz="1600" b="1"/>
            </a:lvl6pPr>
            <a:lvl7pPr marL="2743200" indent="0" latinLnBrk="1">
              <a:buNone/>
              <a:defRPr lang="ko-KR" sz="1600" b="1"/>
            </a:lvl7pPr>
            <a:lvl8pPr marL="3200400" indent="0" latinLnBrk="1">
              <a:buNone/>
              <a:defRPr lang="ko-KR" sz="1600" b="1"/>
            </a:lvl8pPr>
            <a:lvl9pPr marL="3657600" indent="0" latinLnBrk="1">
              <a:buNone/>
              <a:defRPr lang="ko-KR" sz="1600" b="1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 latinLnBrk="1">
              <a:defRPr lang="ko-KR" sz="1800"/>
            </a:lvl1pPr>
            <a:lvl2pPr latinLnBrk="1">
              <a:defRPr lang="ko-KR" sz="1600"/>
            </a:lvl2pPr>
            <a:lvl3pPr latinLnBrk="1">
              <a:defRPr lang="ko-KR" sz="1400"/>
            </a:lvl3pPr>
            <a:lvl4pPr latinLnBrk="1">
              <a:defRPr lang="ko-KR" sz="1200"/>
            </a:lvl4pPr>
            <a:lvl5pPr latinLnBrk="1">
              <a:defRPr lang="ko-KR" sz="1200"/>
            </a:lvl5pPr>
            <a:lvl6pPr latinLnBrk="1">
              <a:defRPr lang="ko-KR" sz="1200"/>
            </a:lvl6pPr>
            <a:lvl7pPr latinLnBrk="1">
              <a:defRPr lang="ko-KR" sz="1200"/>
            </a:lvl7pPr>
            <a:lvl8pPr latinLnBrk="1">
              <a:defRPr lang="ko-KR" sz="1200"/>
            </a:lvl8pPr>
            <a:lvl9pPr latinLnBrk="1">
              <a:defRPr lang="ko-KR" sz="12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4175-02D4-4C18-8DBE-2F09F9BF37E2}" type="datetime1">
              <a:rPr lang="ko-KR" altLang="en-US" smtClean="0"/>
              <a:t>2020-03-17</a:t>
            </a:fld>
            <a:endParaRPr 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112F-7AB8-4537-90D3-9F2A0854D51A}" type="datetime1">
              <a:rPr lang="ko-KR" altLang="en-US" smtClean="0"/>
              <a:t>2020-03-17</a:t>
            </a:fld>
            <a:endParaRPr 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551920" y="6620256"/>
            <a:ext cx="640080" cy="237744"/>
          </a:xfrm>
        </p:spPr>
        <p:txBody>
          <a:bodyPr/>
          <a:lstStyle/>
          <a:p>
            <a:fld id="{CA8D9AD5-F248-4919-864A-CFD76CC027D6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latinLnBrk="1">
              <a:defRPr lang="ko-KR">
                <a:solidFill>
                  <a:schemeClr val="tx2"/>
                </a:solidFill>
              </a:defRPr>
            </a:lvl1pPr>
          </a:lstStyle>
          <a:p>
            <a:pPr latinLnBrk="1"/>
            <a:fld id="{AD3BE23A-1749-4F42-A675-06D70216E88A}" type="datetime1">
              <a:rPr lang="ko-KR" altLang="en-US" smtClean="0"/>
              <a:t>2020-03-17</a:t>
            </a:fld>
            <a:endParaRPr 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latinLnBrk="1">
              <a:defRPr lang="ko-KR">
                <a:solidFill>
                  <a:schemeClr val="tx2"/>
                </a:solidFill>
              </a:defRPr>
            </a:lvl1pPr>
          </a:lstStyle>
          <a:p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1">
              <a:defRPr lang="ko-KR"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pPr latinLnBrk="1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 latinLnBrk="1">
              <a:defRPr lang="ko-KR" sz="3400" b="0"/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 latinLnBrk="1">
              <a:defRPr lang="ko-KR" sz="2000"/>
            </a:lvl1pPr>
            <a:lvl2pPr latinLnBrk="1">
              <a:defRPr lang="ko-KR" sz="1800"/>
            </a:lvl2pPr>
            <a:lvl3pPr latinLnBrk="1">
              <a:defRPr lang="ko-KR" sz="1600"/>
            </a:lvl3pPr>
            <a:lvl4pPr latinLnBrk="1">
              <a:defRPr lang="ko-KR" sz="1400"/>
            </a:lvl4pPr>
            <a:lvl5pPr latinLnBrk="1">
              <a:defRPr lang="ko-KR" sz="1400"/>
            </a:lvl5pPr>
            <a:lvl6pPr latinLnBrk="1">
              <a:defRPr lang="ko-KR" sz="1400"/>
            </a:lvl6pPr>
            <a:lvl7pPr latinLnBrk="1">
              <a:defRPr lang="ko-KR" sz="1400"/>
            </a:lvl7pPr>
            <a:lvl8pPr latinLnBrk="1">
              <a:defRPr lang="ko-KR" sz="1400"/>
            </a:lvl8pPr>
            <a:lvl9pPr latinLnBrk="1">
              <a:defRPr lang="ko-KR" sz="14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 latinLnBrk="1">
              <a:spcBef>
                <a:spcPts val="1200"/>
              </a:spcBef>
              <a:buNone/>
              <a:defRPr lang="ko-KR" sz="1600"/>
            </a:lvl1pPr>
            <a:lvl2pPr marL="457200" indent="0" latinLnBrk="1">
              <a:buNone/>
              <a:defRPr lang="ko-KR" sz="1200"/>
            </a:lvl2pPr>
            <a:lvl3pPr marL="914400" indent="0" latinLnBrk="1">
              <a:buNone/>
              <a:defRPr lang="ko-KR" sz="1000"/>
            </a:lvl3pPr>
            <a:lvl4pPr marL="1371600" indent="0" latinLnBrk="1">
              <a:buNone/>
              <a:defRPr lang="ko-KR" sz="900"/>
            </a:lvl4pPr>
            <a:lvl5pPr marL="1828800" indent="0" latinLnBrk="1">
              <a:buNone/>
              <a:defRPr lang="ko-KR" sz="900"/>
            </a:lvl5pPr>
            <a:lvl6pPr marL="2286000" indent="0" latinLnBrk="1">
              <a:buNone/>
              <a:defRPr lang="ko-KR" sz="900"/>
            </a:lvl6pPr>
            <a:lvl7pPr marL="2743200" indent="0" latinLnBrk="1">
              <a:buNone/>
              <a:defRPr lang="ko-KR" sz="900"/>
            </a:lvl7pPr>
            <a:lvl8pPr marL="3200400" indent="0" latinLnBrk="1">
              <a:buNone/>
              <a:defRPr lang="ko-KR" sz="900"/>
            </a:lvl8pPr>
            <a:lvl9pPr marL="3657600" indent="0" latinLnBrk="1">
              <a:buNone/>
              <a:defRPr lang="ko-KR" sz="9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0DA97-7597-496B-A5C9-B9CDFCB59450}" type="datetime1">
              <a:rPr lang="ko-KR" altLang="en-US" smtClean="0"/>
              <a:t>2020-03-17</a:t>
            </a:fld>
            <a:endParaRPr 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99103" y="151170"/>
            <a:ext cx="11593794" cy="5239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99103" y="828942"/>
            <a:ext cx="11593794" cy="5640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latinLnBrk="1"/>
            <a:r>
              <a:rPr lang="ko-KR" dirty="0"/>
              <a:t>마스터 텍스트 스타일 편집</a:t>
            </a:r>
          </a:p>
          <a:p>
            <a:pPr lvl="1" latinLnBrk="1"/>
            <a:r>
              <a:rPr lang="ko-KR" dirty="0"/>
              <a:t>둘째 수준</a:t>
            </a:r>
          </a:p>
          <a:p>
            <a:pPr lvl="2" latinLnBrk="1"/>
            <a:r>
              <a:rPr lang="ko-KR" dirty="0"/>
              <a:t>셋째 수준</a:t>
            </a:r>
          </a:p>
          <a:p>
            <a:pPr lvl="3" latinLnBrk="1"/>
            <a:r>
              <a:rPr lang="ko-KR" dirty="0"/>
              <a:t>넷째 수준</a:t>
            </a:r>
          </a:p>
          <a:p>
            <a:pPr lvl="4" latinLnBrk="1"/>
            <a:r>
              <a:rPr lang="ko-KR" dirty="0"/>
              <a:t>다섯째 수준</a:t>
            </a:r>
          </a:p>
          <a:p>
            <a:pPr lvl="5" latinLnBrk="1"/>
            <a:r>
              <a:rPr lang="ko-KR" dirty="0"/>
              <a:t>여섯째 수준</a:t>
            </a:r>
          </a:p>
          <a:p>
            <a:pPr lvl="6" latinLnBrk="1"/>
            <a:r>
              <a:rPr lang="ko-KR" dirty="0"/>
              <a:t>일곱째 수준</a:t>
            </a:r>
          </a:p>
          <a:p>
            <a:pPr lvl="7" latinLnBrk="1"/>
            <a:r>
              <a:rPr lang="ko-KR" dirty="0"/>
              <a:t>여덟째 수준</a:t>
            </a:r>
          </a:p>
          <a:p>
            <a:pPr lvl="8" latinLnBrk="1"/>
            <a:r>
              <a:rPr lang="ko-KR" dirty="0"/>
              <a:t>아홉째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1">
              <a:defRPr lang="ko-KR" sz="800">
                <a:solidFill>
                  <a:schemeClr val="bg2"/>
                </a:solidFill>
              </a:defRPr>
            </a:lvl1pPr>
          </a:lstStyle>
          <a:p>
            <a:pPr latinLnBrk="1"/>
            <a:fld id="{A7D0BD3F-82B8-4B9B-8E27-0EACF2F4B2DC}" type="datetime1">
              <a:rPr lang="ko-KR" altLang="en-US" smtClean="0"/>
              <a:t>2020-03-17</a:t>
            </a:fld>
            <a:endParaRPr 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1">
              <a:defRPr lang="ko-KR" sz="800" cap="all" baseline="0">
                <a:solidFill>
                  <a:schemeClr val="bg2"/>
                </a:solidFill>
              </a:defRPr>
            </a:lvl1pPr>
          </a:lstStyle>
          <a:p>
            <a:endParaRPr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35395" y="6610514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1">
              <a:defRPr lang="ko-KR" sz="12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CA8D9AD5-F248-4919-864A-CFD76CC027D6}" type="slidenum">
              <a:rPr lang="en-US" altLang="ko-KR" smtClean="0"/>
              <a:pPr/>
              <a:t>‹#›</a:t>
            </a:fld>
            <a:endParaRPr lang="en-US" altLang="ko-KR"/>
          </a:p>
        </p:txBody>
      </p:sp>
      <p:pic>
        <p:nvPicPr>
          <p:cNvPr id="9" name="Picture 2" descr="DIT동의과학대학교(DONG-EUI INSTITUTE OF TECHNOLOGY)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605" y="53342"/>
            <a:ext cx="931937" cy="1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1" hangingPunct="1">
        <a:lnSpc>
          <a:spcPct val="90000"/>
        </a:lnSpc>
        <a:spcBef>
          <a:spcPct val="0"/>
        </a:spcBef>
        <a:buFont typeface="Arial" pitchFamily="34" charset="0"/>
        <a:buNone/>
        <a:defRPr lang="ko-KR" sz="3400" b="1" kern="1200">
          <a:solidFill>
            <a:schemeClr val="tx2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lang="ko-KR" sz="20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lang="ko-KR"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lang="ko-KR"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lang="ko-KR"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lang="ko-KR"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7452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lang="ko-KR"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6pPr>
      <a:lvl7pPr marL="219456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lang="ko-KR"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7pPr>
      <a:lvl8pPr marL="251460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lang="ko-KR"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8pPr>
      <a:lvl9pPr marL="2834640" indent="-228600" algn="l" defTabSz="914400" rtl="0" eaLnBrk="1" latinLnBrk="1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lang="ko-KR" sz="1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d.com/talks/massimo_banzi_how_arduino_is_open_sourcing_imagination/transcript?awesm=on.ted.com_8dbp&amp;utm_campaign=sir_ken_robinson_bring_on_the_revolution&amp;utm_content=ted.com-talkpage&amp;utm_medium=on.ted.com-twitter&amp;utm_source=direct-on.ted.com&amp;language=ko#t-92721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Jg3yuAAawA" TargetMode="External"/><Relationship Id="rId2" Type="http://schemas.openxmlformats.org/officeDocument/2006/relationships/hyperlink" Target="http://www.arduino.cc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Software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_MLr3DqbuA" TargetMode="External"/><Relationship Id="rId2" Type="http://schemas.openxmlformats.org/officeDocument/2006/relationships/hyperlink" Target="https://www.youtube.com/watch?v=TEjOE1KuwK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youtube.com/watch?v=WZwMNsHWd1o&amp;t=2284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장 사물인터넷이란</a:t>
            </a:r>
            <a:r>
              <a:rPr lang="en-US" altLang="ko-KR" dirty="0"/>
              <a:t>?</a:t>
            </a:r>
            <a:endParaRPr lang="ko-KR" dirty="0"/>
          </a:p>
        </p:txBody>
      </p:sp>
      <p:sp>
        <p:nvSpPr>
          <p:cNvPr id="4" name="부제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컴퓨터정보과</a:t>
            </a:r>
            <a:endParaRPr 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99104" cy="47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사물인터넷</a:t>
            </a:r>
            <a:r>
              <a:rPr lang="ko-KR" altLang="en-US" dirty="0"/>
              <a:t> 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103" y="1019502"/>
            <a:ext cx="11593794" cy="5449663"/>
          </a:xfrm>
        </p:spPr>
        <p:txBody>
          <a:bodyPr/>
          <a:lstStyle/>
          <a:p>
            <a:r>
              <a:rPr lang="en-US" altLang="ko-KR" b="1" dirty="0"/>
              <a:t>Bluetooth</a:t>
            </a:r>
          </a:p>
          <a:p>
            <a:pPr lvl="1"/>
            <a:r>
              <a:rPr lang="ko-KR" altLang="en-US" dirty="0"/>
              <a:t>근거리에서</a:t>
            </a:r>
            <a:r>
              <a:rPr lang="en-US" altLang="ko-KR" dirty="0"/>
              <a:t> </a:t>
            </a:r>
            <a:r>
              <a:rPr lang="ko-KR" altLang="en-US" dirty="0"/>
              <a:t>데이터나 음성</a:t>
            </a:r>
            <a:r>
              <a:rPr lang="en-US" altLang="ko-KR" dirty="0"/>
              <a:t>, </a:t>
            </a:r>
            <a:r>
              <a:rPr lang="ko-KR" altLang="en-US" dirty="0"/>
              <a:t>영상 등을 교환할 때 사용하는 무선기술</a:t>
            </a:r>
            <a:r>
              <a:rPr lang="en-US" altLang="ko-KR" dirty="0"/>
              <a:t>(2.4GHz)</a:t>
            </a:r>
          </a:p>
          <a:p>
            <a:pPr lvl="1"/>
            <a:r>
              <a:rPr lang="ko-KR" altLang="en-US" dirty="0"/>
              <a:t>약 </a:t>
            </a:r>
            <a:r>
              <a:rPr lang="en-US" altLang="ko-KR" dirty="0"/>
              <a:t>10m </a:t>
            </a:r>
            <a:r>
              <a:rPr lang="ko-KR" altLang="en-US" dirty="0"/>
              <a:t>안의 거리에서 무선으로 주파수를 이용하여 </a:t>
            </a:r>
            <a:r>
              <a:rPr lang="ko-KR" altLang="en-US" b="1" dirty="0">
                <a:solidFill>
                  <a:srgbClr val="0000CC"/>
                </a:solidFill>
              </a:rPr>
              <a:t>저전력</a:t>
            </a:r>
            <a:r>
              <a:rPr lang="ko-KR" altLang="en-US" dirty="0"/>
              <a:t>으로 데이터를 주고 받는 기술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410" y="2593588"/>
            <a:ext cx="5020740" cy="27893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30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사물인터넷</a:t>
            </a:r>
            <a:r>
              <a:rPr lang="ko-KR" altLang="en-US" dirty="0"/>
              <a:t> 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103" y="828942"/>
            <a:ext cx="10359661" cy="5640224"/>
          </a:xfrm>
        </p:spPr>
        <p:txBody>
          <a:bodyPr/>
          <a:lstStyle/>
          <a:p>
            <a:r>
              <a:rPr lang="en-US" altLang="ko-KR" b="1" dirty="0"/>
              <a:t>Bluetooth Beacon(</a:t>
            </a:r>
            <a:r>
              <a:rPr lang="ko-KR" altLang="en-US" b="1" dirty="0"/>
              <a:t>블루투스 </a:t>
            </a:r>
            <a:r>
              <a:rPr lang="ko-KR" altLang="en-US" b="1" dirty="0" err="1"/>
              <a:t>비콘</a:t>
            </a:r>
            <a:r>
              <a:rPr lang="en-US" altLang="ko-KR" b="1" dirty="0"/>
              <a:t>)</a:t>
            </a:r>
          </a:p>
          <a:p>
            <a:pPr lvl="1"/>
            <a:r>
              <a:rPr lang="ko-KR" altLang="en-US" dirty="0"/>
              <a:t>근거리에 있는 스마트 기기를 자동으로 인식하여 필요한 데이터를 전송할 수 있는 무선 통신 장치 규격</a:t>
            </a:r>
            <a:endParaRPr lang="en-US" altLang="ko-KR" dirty="0"/>
          </a:p>
          <a:p>
            <a:pPr lvl="1"/>
            <a:r>
              <a:rPr lang="ko-KR" altLang="en-US" dirty="0"/>
              <a:t>선박이나</a:t>
            </a:r>
            <a:r>
              <a:rPr lang="en-US" altLang="ko-KR" dirty="0"/>
              <a:t> </a:t>
            </a:r>
            <a:r>
              <a:rPr lang="ko-KR" altLang="en-US" dirty="0"/>
              <a:t>기차 또는 비행기의 위치를 확인하거나 특정 목적의 신호를 전달하기 위해 주기적으로 신호를 보내는 장치</a:t>
            </a:r>
            <a:endParaRPr lang="en-US" altLang="ko-KR" dirty="0"/>
          </a:p>
          <a:p>
            <a:pPr lvl="1"/>
            <a:r>
              <a:rPr lang="ko-KR" altLang="en-US" dirty="0"/>
              <a:t>근거리 무선 통신인 </a:t>
            </a:r>
            <a:r>
              <a:rPr lang="en-US" altLang="ko-KR" dirty="0"/>
              <a:t>NFC</a:t>
            </a:r>
            <a:r>
              <a:rPr lang="ko-KR" altLang="en-US" dirty="0"/>
              <a:t>가 </a:t>
            </a:r>
            <a:r>
              <a:rPr lang="en-US" altLang="ko-KR" dirty="0"/>
              <a:t>10cm </a:t>
            </a:r>
            <a:r>
              <a:rPr lang="ko-KR" altLang="en-US" dirty="0"/>
              <a:t>이내의 근거리에서만 작동하는 반면</a:t>
            </a:r>
            <a:r>
              <a:rPr lang="en-US" altLang="ko-KR" dirty="0"/>
              <a:t>, </a:t>
            </a:r>
            <a:r>
              <a:rPr lang="ko-KR" altLang="en-US" dirty="0" err="1"/>
              <a:t>비콘은</a:t>
            </a:r>
            <a:r>
              <a:rPr lang="ko-KR" altLang="en-US" dirty="0"/>
              <a:t> 최대 </a:t>
            </a:r>
            <a:r>
              <a:rPr lang="en-US" altLang="ko-KR" dirty="0"/>
              <a:t>50m </a:t>
            </a:r>
            <a:r>
              <a:rPr lang="ko-KR" altLang="en-US" dirty="0"/>
              <a:t>거리에서 작동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972" y="3745909"/>
            <a:ext cx="3899334" cy="18269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46" y="3745909"/>
            <a:ext cx="5898814" cy="22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1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사물인터넷</a:t>
            </a:r>
            <a:r>
              <a:rPr lang="ko-KR" altLang="en-US" dirty="0"/>
              <a:t> 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와이파이</a:t>
            </a:r>
            <a:endParaRPr lang="en-US" altLang="ko-KR" b="1" dirty="0"/>
          </a:p>
          <a:p>
            <a:pPr lvl="1"/>
            <a:r>
              <a:rPr lang="ko-KR" altLang="en-US" dirty="0"/>
              <a:t>전자기기들이 </a:t>
            </a:r>
            <a:r>
              <a:rPr lang="ko-KR" altLang="en-US" b="1" dirty="0" err="1"/>
              <a:t>무선랜</a:t>
            </a:r>
            <a:r>
              <a:rPr lang="en-US" altLang="ko-KR" b="1" dirty="0"/>
              <a:t>(WLAN)</a:t>
            </a:r>
            <a:r>
              <a:rPr lang="ko-KR" altLang="en-US" dirty="0"/>
              <a:t>에 연결할 수 있게 하는 기술로서</a:t>
            </a:r>
            <a:r>
              <a:rPr lang="en-US" altLang="ko-KR" dirty="0"/>
              <a:t>, </a:t>
            </a:r>
            <a:r>
              <a:rPr lang="ko-KR" altLang="en-US" dirty="0"/>
              <a:t>주로 </a:t>
            </a:r>
            <a:r>
              <a:rPr lang="en-US" altLang="ko-KR" dirty="0"/>
              <a:t>2.4</a:t>
            </a:r>
            <a:r>
              <a:rPr lang="ko-KR" altLang="en-US" dirty="0" err="1"/>
              <a:t>기가헤르츠</a:t>
            </a:r>
            <a:r>
              <a:rPr lang="ko-KR" altLang="en-US" dirty="0"/>
              <a:t> </a:t>
            </a:r>
            <a:r>
              <a:rPr lang="en-US" altLang="ko-KR" dirty="0"/>
              <a:t>(12</a:t>
            </a:r>
            <a:r>
              <a:rPr lang="ko-KR" altLang="en-US" dirty="0"/>
              <a:t>센티미터</a:t>
            </a:r>
            <a:r>
              <a:rPr lang="en-US" altLang="ko-KR" dirty="0"/>
              <a:t>) UHF</a:t>
            </a:r>
            <a:r>
              <a:rPr lang="ko-KR" altLang="en-US" dirty="0"/>
              <a:t> 및 </a:t>
            </a:r>
            <a:r>
              <a:rPr lang="en-US" altLang="ko-KR" dirty="0"/>
              <a:t>5</a:t>
            </a:r>
            <a:r>
              <a:rPr lang="ko-KR" altLang="en-US" dirty="0" err="1"/>
              <a:t>기가헤르츠</a:t>
            </a:r>
            <a:r>
              <a:rPr lang="ko-KR" altLang="en-US" dirty="0"/>
              <a:t> </a:t>
            </a:r>
            <a:r>
              <a:rPr lang="en-US" altLang="ko-KR" dirty="0"/>
              <a:t>(6</a:t>
            </a:r>
            <a:r>
              <a:rPr lang="ko-KR" altLang="en-US" dirty="0"/>
              <a:t>센티미터</a:t>
            </a:r>
            <a:r>
              <a:rPr lang="en-US" altLang="ko-KR" dirty="0"/>
              <a:t>) SHF</a:t>
            </a:r>
            <a:r>
              <a:rPr lang="ko-KR" altLang="en-US" dirty="0"/>
              <a:t> </a:t>
            </a:r>
            <a:r>
              <a:rPr lang="en-US" altLang="ko-KR" dirty="0"/>
              <a:t>ISM</a:t>
            </a:r>
            <a:r>
              <a:rPr lang="ko-KR" altLang="en-US" dirty="0"/>
              <a:t> 무선 대역을 사용</a:t>
            </a:r>
            <a:endParaRPr lang="en-US" altLang="ko-KR" dirty="0"/>
          </a:p>
          <a:p>
            <a:pPr lvl="1"/>
            <a:r>
              <a:rPr lang="ko-KR" altLang="en-US" dirty="0"/>
              <a:t>특정 지역에 존재하는 장치들 간의 고품질 무선 통신 네트워크를 구성해주는 기술로  </a:t>
            </a:r>
            <a:r>
              <a:rPr lang="en-US" altLang="ko-KR" dirty="0"/>
              <a:t>Access Point </a:t>
            </a:r>
            <a:r>
              <a:rPr lang="ko-KR" altLang="en-US" dirty="0"/>
              <a:t>나</a:t>
            </a:r>
            <a:r>
              <a:rPr lang="en-US" altLang="ko-KR" dirty="0"/>
              <a:t> hot spot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통해 인터넷에 접속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12</a:t>
            </a:fld>
            <a:endParaRPr lang="ko-KR" altLang="en-US"/>
          </a:p>
        </p:txBody>
      </p:sp>
      <p:sp>
        <p:nvSpPr>
          <p:cNvPr id="6" name="AutoShape 2" descr="ìì´íì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26" y="2961121"/>
            <a:ext cx="3755737" cy="21570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987" y="2709452"/>
            <a:ext cx="3937904" cy="30564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034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사물인터넷</a:t>
            </a:r>
            <a:r>
              <a:rPr lang="ko-KR" altLang="en-US" dirty="0"/>
              <a:t> 디바이스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103" y="1093076"/>
            <a:ext cx="11593794" cy="537609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err="1"/>
              <a:t>아두이노</a:t>
            </a:r>
            <a:endParaRPr lang="en-US" altLang="ko-KR" b="1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2005</a:t>
            </a:r>
            <a:r>
              <a:rPr lang="ko-KR" altLang="en-US" dirty="0"/>
              <a:t>년 이탈리아에서 탄생한 대표적 오픈소스 하드웨어 중 하나로 </a:t>
            </a:r>
            <a:r>
              <a:rPr lang="en-US" altLang="ko-KR" dirty="0"/>
              <a:t>Atmel</a:t>
            </a:r>
            <a:r>
              <a:rPr lang="ko-KR" altLang="en-US" dirty="0"/>
              <a:t>사의 </a:t>
            </a:r>
            <a:r>
              <a:rPr lang="en-US" altLang="ko-KR" dirty="0"/>
              <a:t>AVR</a:t>
            </a:r>
            <a:r>
              <a:rPr lang="ko-KR" altLang="en-US" dirty="0"/>
              <a:t>이나 </a:t>
            </a:r>
            <a:r>
              <a:rPr lang="en-US" altLang="ko-KR" dirty="0"/>
              <a:t>Coretex-M3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탑재한 </a:t>
            </a:r>
            <a:r>
              <a:rPr lang="ko-KR" altLang="en-US" b="1" dirty="0">
                <a:solidFill>
                  <a:srgbClr val="0000CC"/>
                </a:solidFill>
              </a:rPr>
              <a:t>마이크로 컨트롤러 보드</a:t>
            </a:r>
            <a:endParaRPr lang="en-US" altLang="ko-KR" b="1" dirty="0">
              <a:solidFill>
                <a:srgbClr val="0000CC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b="1" dirty="0" err="1"/>
              <a:t>라즈베리파이</a:t>
            </a:r>
            <a:endParaRPr lang="en-US" altLang="ko-KR" b="1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영국</a:t>
            </a:r>
            <a:r>
              <a:rPr lang="en-US" altLang="ko-KR" dirty="0"/>
              <a:t> </a:t>
            </a:r>
            <a:r>
              <a:rPr lang="ko-KR" altLang="en-US" dirty="0" err="1"/>
              <a:t>라즈베리파이</a:t>
            </a:r>
            <a:r>
              <a:rPr lang="ko-KR" altLang="en-US" dirty="0"/>
              <a:t> 재단이 학교의 기초 컴퓨터 교육용 프로젝트의 일환으로 개발한 초소형</a:t>
            </a:r>
            <a:r>
              <a:rPr lang="en-US" altLang="ko-KR" dirty="0"/>
              <a:t>/</a:t>
            </a:r>
            <a:r>
              <a:rPr lang="ko-KR" altLang="en-US" dirty="0"/>
              <a:t>초저가 </a:t>
            </a:r>
            <a:r>
              <a:rPr lang="en-US" altLang="ko-KR" dirty="0"/>
              <a:t>PC</a:t>
            </a:r>
            <a:r>
              <a:rPr lang="ko-KR" altLang="en-US" dirty="0"/>
              <a:t>로 </a:t>
            </a:r>
            <a:r>
              <a:rPr lang="ko-KR" altLang="en-US" dirty="0" err="1"/>
              <a:t>아두이노와</a:t>
            </a:r>
            <a:r>
              <a:rPr lang="ko-KR" altLang="en-US" dirty="0"/>
              <a:t> 달리 키보드</a:t>
            </a:r>
            <a:r>
              <a:rPr lang="en-US" altLang="ko-KR" dirty="0"/>
              <a:t>,</a:t>
            </a:r>
            <a:r>
              <a:rPr lang="ko-KR" altLang="en-US" dirty="0"/>
              <a:t> 마우스</a:t>
            </a:r>
            <a:r>
              <a:rPr lang="en-US" altLang="ko-KR" dirty="0"/>
              <a:t>, </a:t>
            </a:r>
            <a:r>
              <a:rPr lang="ko-KR" altLang="en-US" dirty="0"/>
              <a:t>모니터만 연결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인텔 갈릴레오</a:t>
            </a:r>
            <a:r>
              <a:rPr lang="en-US" altLang="ko-KR" dirty="0"/>
              <a:t>/</a:t>
            </a:r>
            <a:r>
              <a:rPr lang="ko-KR" altLang="en-US" dirty="0"/>
              <a:t>인텔 에디슨/인텔 </a:t>
            </a:r>
            <a:r>
              <a:rPr lang="ko-KR" altLang="en-US" dirty="0" err="1"/>
              <a:t>큐리</a:t>
            </a:r>
            <a:r>
              <a:rPr lang="en-US" altLang="ko-KR" dirty="0"/>
              <a:t>/</a:t>
            </a:r>
            <a:r>
              <a:rPr lang="ko-KR" altLang="en-US" dirty="0"/>
              <a:t>인텔 줄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 err="1"/>
              <a:t>비글본</a:t>
            </a:r>
            <a:r>
              <a:rPr lang="ko-KR" altLang="en-US" dirty="0"/>
              <a:t> 블랙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 err="1"/>
              <a:t>라즈베리파이와</a:t>
            </a:r>
            <a:r>
              <a:rPr lang="ko-KR" altLang="en-US" dirty="0"/>
              <a:t> 비슷한 배경으로 탄생한 오픈소스 하드웨어 플랫폼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 err="1"/>
              <a:t>링크잇원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MediaTek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 err="1"/>
              <a:t>아틱</a:t>
            </a:r>
            <a:r>
              <a:rPr lang="en-US" altLang="ko-KR" dirty="0"/>
              <a:t>(ARTIK) :  </a:t>
            </a:r>
            <a:r>
              <a:rPr lang="ko-KR" altLang="en-US" dirty="0"/>
              <a:t>삼성전자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983" y="3160747"/>
            <a:ext cx="3620914" cy="22845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4449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클라우드</a:t>
            </a:r>
            <a:r>
              <a:rPr lang="en-US" altLang="ko-KR" dirty="0"/>
              <a:t> </a:t>
            </a:r>
            <a:r>
              <a:rPr lang="ko-KR" altLang="en-US" dirty="0"/>
              <a:t>서비스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103" y="935420"/>
            <a:ext cx="11593794" cy="5533745"/>
          </a:xfrm>
        </p:spPr>
        <p:txBody>
          <a:bodyPr/>
          <a:lstStyle/>
          <a:p>
            <a:r>
              <a:rPr lang="ko-KR" altLang="en-US" dirty="0"/>
              <a:t>인터넷 기반 컴퓨팅의 일종으로 정보를 자신의 컴퓨터가 아닌 인터넷에 연결된 다른 컴퓨터로 처리하는 기술을 의미</a:t>
            </a:r>
            <a:endParaRPr lang="en-US" altLang="ko-KR" dirty="0"/>
          </a:p>
          <a:p>
            <a:pPr lvl="1"/>
            <a:r>
              <a:rPr lang="ko-KR" altLang="en-US" dirty="0"/>
              <a:t>아마존 웹서비스</a:t>
            </a:r>
            <a:r>
              <a:rPr lang="en-US" altLang="ko-KR" dirty="0"/>
              <a:t>(AWS)</a:t>
            </a:r>
          </a:p>
          <a:p>
            <a:pPr lvl="1"/>
            <a:r>
              <a:rPr lang="ko-KR" altLang="en-US" dirty="0"/>
              <a:t>마이크로소프트</a:t>
            </a:r>
            <a:r>
              <a:rPr lang="en-US" altLang="ko-KR"/>
              <a:t>(Azure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네이버</a:t>
            </a:r>
            <a:r>
              <a:rPr lang="en-US" altLang="ko-KR" dirty="0"/>
              <a:t>, KT, SK </a:t>
            </a:r>
            <a:r>
              <a:rPr lang="ko-KR" altLang="en-US" dirty="0"/>
              <a:t>등 많은 서비스 제공자가 있음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49" y="3129165"/>
            <a:ext cx="5371020" cy="3140770"/>
          </a:xfrm>
          <a:prstGeom prst="rect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924" y="3143546"/>
            <a:ext cx="4624291" cy="3126389"/>
          </a:xfrm>
          <a:prstGeom prst="rect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37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빅데이터</a:t>
            </a:r>
            <a:r>
              <a:rPr lang="en-US" altLang="ko-KR" dirty="0"/>
              <a:t>(big data)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기존의 데이터베이스 </a:t>
            </a:r>
            <a:r>
              <a:rPr lang="ko-KR" altLang="en-US" dirty="0" err="1"/>
              <a:t>관리도구의</a:t>
            </a:r>
            <a:r>
              <a:rPr lang="ko-KR" altLang="en-US" dirty="0"/>
              <a:t> 데이터 수집</a:t>
            </a:r>
            <a:r>
              <a:rPr lang="en-US" altLang="ko-KR" dirty="0"/>
              <a:t>, </a:t>
            </a:r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관리 능력을 넘어서는 대량의 정형 또는 비정형의 데이터로부터 </a:t>
            </a:r>
            <a:r>
              <a:rPr lang="ko-KR" altLang="en-US" b="1" dirty="0">
                <a:solidFill>
                  <a:srgbClr val="FF0000"/>
                </a:solidFill>
              </a:rPr>
              <a:t>가치를 추출</a:t>
            </a:r>
            <a:r>
              <a:rPr lang="ko-KR" altLang="en-US" dirty="0"/>
              <a:t>하고 </a:t>
            </a:r>
            <a:r>
              <a:rPr lang="ko-KR" altLang="en-US" b="1" dirty="0">
                <a:solidFill>
                  <a:srgbClr val="FF0000"/>
                </a:solidFill>
              </a:rPr>
              <a:t>결과를 분석</a:t>
            </a:r>
            <a:r>
              <a:rPr lang="ko-KR" altLang="en-US" dirty="0"/>
              <a:t>하는 기술</a:t>
            </a:r>
            <a:endParaRPr lang="en-US" altLang="ko-KR" dirty="0"/>
          </a:p>
          <a:p>
            <a:r>
              <a:rPr lang="ko-KR" altLang="en-US" dirty="0"/>
              <a:t>수많은 센서들이 생성하는 스트리밍 데이터 등을 분석</a:t>
            </a:r>
            <a:r>
              <a:rPr lang="en-US" altLang="ko-KR" dirty="0"/>
              <a:t>, </a:t>
            </a:r>
            <a:r>
              <a:rPr lang="ko-KR" altLang="en-US" dirty="0"/>
              <a:t>단기간에 의사결정을 가능하게 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038" y="2232559"/>
            <a:ext cx="6343650" cy="46196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55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빅데이터</a:t>
            </a:r>
            <a:r>
              <a:rPr lang="en-US" altLang="ko-KR" dirty="0"/>
              <a:t>(big data)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빅데이터 처리 프로세스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924" y="1363683"/>
            <a:ext cx="7530321" cy="475156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74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아두이노란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이탈리아 </a:t>
            </a:r>
            <a:r>
              <a:rPr lang="ko-KR" altLang="en-US" dirty="0" err="1"/>
              <a:t>이브레아</a:t>
            </a:r>
            <a:r>
              <a:rPr lang="en-US" altLang="ko-KR" dirty="0"/>
              <a:t>(Ivrea)</a:t>
            </a:r>
            <a:r>
              <a:rPr lang="ko-KR" altLang="en-US" dirty="0"/>
              <a:t>에서 탄생</a:t>
            </a:r>
            <a:endParaRPr lang="en-US" altLang="ko-KR" dirty="0"/>
          </a:p>
          <a:p>
            <a:r>
              <a:rPr lang="ko-KR" altLang="en-US" dirty="0"/>
              <a:t>텔레콤 이탈리아가 </a:t>
            </a:r>
            <a:r>
              <a:rPr lang="ko-KR" altLang="en-US" dirty="0" err="1"/>
              <a:t>올리베티를</a:t>
            </a:r>
            <a:r>
              <a:rPr lang="ko-KR" altLang="en-US" dirty="0"/>
              <a:t> 인수하고 경기의 활성화를 위해 </a:t>
            </a:r>
            <a:r>
              <a:rPr lang="ko-KR" altLang="en-US" dirty="0" err="1"/>
              <a:t>이브레아</a:t>
            </a:r>
            <a:r>
              <a:rPr lang="ko-KR" altLang="en-US" dirty="0"/>
              <a:t> </a:t>
            </a:r>
            <a:r>
              <a:rPr lang="ko-KR" altLang="en-US" dirty="0" err="1"/>
              <a:t>인터렉션</a:t>
            </a:r>
            <a:r>
              <a:rPr lang="ko-KR" altLang="en-US" dirty="0"/>
              <a:t> 디자인 대학원을 설립하였고 이곳에서 </a:t>
            </a:r>
            <a:r>
              <a:rPr lang="ko-KR" altLang="en-US" dirty="0" err="1"/>
              <a:t>아두이노가</a:t>
            </a:r>
            <a:r>
              <a:rPr lang="ko-KR" altLang="en-US" dirty="0"/>
              <a:t> 만들어짐</a:t>
            </a:r>
            <a:endParaRPr lang="en-US" altLang="ko-KR" dirty="0"/>
          </a:p>
          <a:p>
            <a:r>
              <a:rPr lang="ko-KR" altLang="en-US" dirty="0"/>
              <a:t>하드웨어가 익숙하지 않은 학생들이 디자인 작품을 쉽게 제어할 수 있게 하기 위해 </a:t>
            </a:r>
            <a:r>
              <a:rPr lang="ko-KR" altLang="en-US" dirty="0" err="1"/>
              <a:t>마시모</a:t>
            </a:r>
            <a:r>
              <a:rPr lang="ko-KR" altLang="en-US" dirty="0"/>
              <a:t> 반지가 개발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197" y="3649054"/>
            <a:ext cx="3002980" cy="2720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683" y="3649054"/>
            <a:ext cx="4154095" cy="2720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17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14408" y="3125902"/>
            <a:ext cx="8549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마시모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 반지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(TED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강연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: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아르뒤노가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 정보 공개로 이끌어내는 상상력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(15:40)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63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03" y="151170"/>
            <a:ext cx="10038486" cy="57579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0" y="2159005"/>
            <a:ext cx="6190837" cy="4310161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65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아두이노의</a:t>
            </a:r>
            <a:r>
              <a:rPr lang="en-US" altLang="ko-KR" dirty="0"/>
              <a:t> </a:t>
            </a:r>
            <a:r>
              <a:rPr lang="ko-KR" altLang="en-US" dirty="0"/>
              <a:t>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오픈소스 기반</a:t>
            </a:r>
            <a:r>
              <a:rPr lang="en-US" altLang="ko-KR" dirty="0"/>
              <a:t>(</a:t>
            </a:r>
            <a:r>
              <a:rPr lang="ko-KR" altLang="en-US" dirty="0"/>
              <a:t>정식 보드</a:t>
            </a:r>
            <a:r>
              <a:rPr lang="en-US" altLang="ko-KR" dirty="0"/>
              <a:t>/</a:t>
            </a:r>
            <a:r>
              <a:rPr lang="ko-KR" altLang="en-US" dirty="0"/>
              <a:t>호환 보드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단일 보드 마이크로컨트롤러</a:t>
            </a:r>
            <a:endParaRPr lang="en-US" altLang="ko-KR" dirty="0"/>
          </a:p>
          <a:p>
            <a:r>
              <a:rPr lang="ko-KR" altLang="en-US" dirty="0"/>
              <a:t>소프트웨어 개발을 위한 통합 환경</a:t>
            </a:r>
            <a:r>
              <a:rPr lang="en-US" altLang="ko-KR" dirty="0"/>
              <a:t>(IDE : Sketch) </a:t>
            </a:r>
            <a:r>
              <a:rPr lang="ko-KR" altLang="en-US" dirty="0"/>
              <a:t>제공</a:t>
            </a:r>
            <a:endParaRPr lang="en-US" altLang="ko-KR" dirty="0"/>
          </a:p>
          <a:p>
            <a:r>
              <a:rPr lang="ko-KR" altLang="en-US" dirty="0"/>
              <a:t>여러 센서들로부터 값을 받아 들어 </a:t>
            </a:r>
            <a:r>
              <a:rPr lang="en-US" altLang="ko-KR" dirty="0"/>
              <a:t>LED, </a:t>
            </a:r>
            <a:r>
              <a:rPr lang="ko-KR" altLang="en-US" dirty="0"/>
              <a:t>모터 같은 외부 전자 장치들을 통제함으로써 환경과 상호작용이 가능한 제품 개발 가능</a:t>
            </a:r>
            <a:endParaRPr lang="en-US" altLang="ko-KR" dirty="0"/>
          </a:p>
          <a:p>
            <a:r>
              <a:rPr lang="ko-KR" altLang="en-US" dirty="0"/>
              <a:t>플래시</a:t>
            </a:r>
            <a:r>
              <a:rPr lang="en-US" altLang="ko-KR" dirty="0"/>
              <a:t>, </a:t>
            </a:r>
            <a:r>
              <a:rPr lang="ko-KR" altLang="en-US" dirty="0" err="1"/>
              <a:t>프로세싱과</a:t>
            </a:r>
            <a:r>
              <a:rPr lang="ko-KR" altLang="en-US" dirty="0"/>
              <a:t> 같은 소프트웨어와의 연동 가능</a:t>
            </a:r>
            <a:endParaRPr lang="en-US" altLang="ko-KR" dirty="0"/>
          </a:p>
          <a:p>
            <a:r>
              <a:rPr lang="ko-KR" altLang="en-US" dirty="0"/>
              <a:t>홈페이지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http://www.arduino.cc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Top 10 Arduino Projects</a:t>
            </a:r>
            <a:r>
              <a:rPr lang="en-US" altLang="ko-KR" dirty="0"/>
              <a:t>(</a:t>
            </a:r>
            <a:r>
              <a:rPr lang="ko-KR" altLang="en-US" dirty="0" err="1"/>
              <a:t>아두이노로</a:t>
            </a:r>
            <a:r>
              <a:rPr lang="ko-KR" altLang="en-US" dirty="0"/>
              <a:t> 제작한 프로젝트 동영상 </a:t>
            </a:r>
            <a:r>
              <a:rPr lang="en-US" altLang="ko-KR" dirty="0"/>
              <a:t>-  </a:t>
            </a:r>
            <a:r>
              <a:rPr lang="ko-KR" altLang="en-US" dirty="0"/>
              <a:t>시청하세요</a:t>
            </a:r>
            <a:r>
              <a:rPr lang="en-US" altLang="ko-KR"/>
              <a:t>)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46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학습내용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사물인터넷이란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사물인터넷의 주요 기술</a:t>
            </a:r>
            <a:endParaRPr lang="en-US" altLang="ko-KR" dirty="0"/>
          </a:p>
          <a:p>
            <a:r>
              <a:rPr lang="ko-KR" altLang="en-US" dirty="0" err="1"/>
              <a:t>아두이노란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아두이노</a:t>
            </a:r>
            <a:r>
              <a:rPr lang="ko-KR" altLang="en-US" dirty="0"/>
              <a:t> 설치 및 설정</a:t>
            </a:r>
            <a:endParaRPr lang="en-US" altLang="ko-KR" dirty="0"/>
          </a:p>
          <a:p>
            <a:r>
              <a:rPr lang="ko-KR" altLang="en-US" dirty="0" err="1"/>
              <a:t>아두이노</a:t>
            </a:r>
            <a:r>
              <a:rPr lang="ko-KR" altLang="en-US" dirty="0"/>
              <a:t> 테스트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60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아두이노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</a:t>
            </a:r>
            <a:r>
              <a:rPr lang="en-US" altLang="ko-KR" dirty="0"/>
              <a:t>(HW)</a:t>
            </a:r>
          </a:p>
          <a:p>
            <a:r>
              <a:rPr lang="en-US" altLang="ko-KR" dirty="0"/>
              <a:t>Sketch </a:t>
            </a:r>
            <a:r>
              <a:rPr lang="ko-KR" altLang="en-US" dirty="0"/>
              <a:t>프로그램</a:t>
            </a:r>
            <a:r>
              <a:rPr lang="en-US" altLang="ko-KR" dirty="0"/>
              <a:t>(SW)</a:t>
            </a:r>
          </a:p>
          <a:p>
            <a:pPr lvl="1"/>
            <a:r>
              <a:rPr lang="ko-KR" altLang="en-US" dirty="0"/>
              <a:t>소프트웨어</a:t>
            </a:r>
            <a:r>
              <a:rPr lang="en-US" altLang="ko-KR" dirty="0"/>
              <a:t> </a:t>
            </a:r>
            <a:r>
              <a:rPr lang="ko-KR" altLang="en-US" dirty="0"/>
              <a:t>개발을 위한 통합개발환경</a:t>
            </a:r>
            <a:r>
              <a:rPr lang="en-US" altLang="ko-KR" dirty="0"/>
              <a:t>(IDE : Integrated </a:t>
            </a:r>
            <a:r>
              <a:rPr lang="en-US" altLang="ko-KR" dirty="0" err="1"/>
              <a:t>Developmenet</a:t>
            </a:r>
            <a:r>
              <a:rPr lang="en-US" altLang="ko-KR" dirty="0"/>
              <a:t> Environment)</a:t>
            </a:r>
          </a:p>
          <a:p>
            <a:pPr lvl="1"/>
            <a:r>
              <a:rPr lang="ko-KR" altLang="en-US" dirty="0"/>
              <a:t>프로그래밍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/>
              <a:t>업로드 등의 과정을 한 화면에서 작업할 수 있는 개발 툴</a:t>
            </a:r>
            <a:endParaRPr lang="en-US" altLang="ko-KR" dirty="0"/>
          </a:p>
          <a:p>
            <a:r>
              <a:rPr lang="ko-KR" altLang="en-US" dirty="0" err="1"/>
              <a:t>브레드보드</a:t>
            </a:r>
            <a:r>
              <a:rPr lang="ko-KR" altLang="en-US" dirty="0"/>
              <a:t> 및 다양한 센서와 </a:t>
            </a:r>
            <a:r>
              <a:rPr lang="ko-KR" altLang="en-US" dirty="0" err="1"/>
              <a:t>점퍼선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81" y="3210651"/>
            <a:ext cx="5207479" cy="314854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72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74" y="1007710"/>
            <a:ext cx="6940849" cy="561527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23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67" y="1814862"/>
            <a:ext cx="6277430" cy="299877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Sketch</a:t>
            </a:r>
            <a:r>
              <a:rPr lang="ko-KR" altLang="en-US" dirty="0"/>
              <a:t> 프로그램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103" y="828942"/>
            <a:ext cx="11593794" cy="985920"/>
          </a:xfrm>
        </p:spPr>
        <p:txBody>
          <a:bodyPr/>
          <a:lstStyle/>
          <a:p>
            <a:r>
              <a:rPr lang="ko-KR" altLang="en-US" dirty="0"/>
              <a:t>프로그램 다운로드</a:t>
            </a:r>
            <a:endParaRPr lang="en-US" altLang="ko-KR" dirty="0">
              <a:hlinkClick r:id="rId3"/>
            </a:endParaRPr>
          </a:p>
          <a:p>
            <a:pPr lvl="1"/>
            <a:r>
              <a:rPr lang="en-US" altLang="ko-KR" dirty="0">
                <a:hlinkClick r:id="rId3"/>
              </a:rPr>
              <a:t>https://www.arduino.cc/en/Main/Software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4487073" y="2386005"/>
            <a:ext cx="1794295" cy="22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714" y="1814862"/>
            <a:ext cx="4997412" cy="290404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9751788" y="4311036"/>
            <a:ext cx="770627" cy="22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09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Sketch</a:t>
            </a:r>
            <a:r>
              <a:rPr lang="ko-KR" altLang="en-US" dirty="0"/>
              <a:t> 프로그램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 설치</a:t>
            </a:r>
            <a:endParaRPr lang="en-US" altLang="ko-KR" dirty="0"/>
          </a:p>
          <a:p>
            <a:pPr lvl="1"/>
            <a:r>
              <a:rPr lang="ko-KR" altLang="en-US" dirty="0"/>
              <a:t>압축을 풀어 </a:t>
            </a:r>
            <a:r>
              <a:rPr lang="en-US" altLang="ko-KR" dirty="0"/>
              <a:t>CH341SER </a:t>
            </a:r>
            <a:r>
              <a:rPr lang="ko-KR" altLang="en-US" dirty="0"/>
              <a:t>폴더 안의 </a:t>
            </a:r>
            <a:r>
              <a:rPr lang="en-US" altLang="ko-KR" dirty="0"/>
              <a:t>SETUP</a:t>
            </a:r>
            <a:r>
              <a:rPr lang="ko-KR" altLang="en-US" dirty="0"/>
              <a:t>을 실행 시킴</a:t>
            </a:r>
            <a:endParaRPr lang="en-US" altLang="ko-KR" dirty="0"/>
          </a:p>
          <a:p>
            <a:pPr lvl="1"/>
            <a:r>
              <a:rPr lang="en-US" altLang="ko-KR" dirty="0"/>
              <a:t>PC</a:t>
            </a:r>
            <a:r>
              <a:rPr lang="ko-KR" altLang="en-US" dirty="0"/>
              <a:t>와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ko-KR" altLang="en-US" dirty="0"/>
              <a:t> 보드를 </a:t>
            </a:r>
            <a:r>
              <a:rPr lang="en-US" altLang="ko-KR" dirty="0"/>
              <a:t>USB</a:t>
            </a:r>
            <a:r>
              <a:rPr lang="ko-KR" altLang="en-US" dirty="0"/>
              <a:t>로 연결</a:t>
            </a:r>
            <a:endParaRPr lang="en-US" altLang="ko-KR" dirty="0"/>
          </a:p>
          <a:p>
            <a:r>
              <a:rPr lang="ko-KR" altLang="en-US" dirty="0"/>
              <a:t>프로그램 설정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57" y="2607601"/>
            <a:ext cx="3566000" cy="282703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510285" y="4252828"/>
            <a:ext cx="2268747" cy="293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346" y="2607601"/>
            <a:ext cx="4542886" cy="38513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62116" y="2302938"/>
            <a:ext cx="1390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]-[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환경설정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6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사물인터넷이란</a:t>
            </a:r>
            <a:r>
              <a:rPr lang="en-US" altLang="ko-KR" dirty="0"/>
              <a:t>?</a:t>
            </a:r>
            <a:endParaRPr lang="ko-KR" dirty="0"/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741871" y="824669"/>
            <a:ext cx="10293117" cy="5640224"/>
          </a:xfrm>
        </p:spPr>
        <p:txBody>
          <a:bodyPr/>
          <a:lstStyle/>
          <a:p>
            <a:r>
              <a:rPr lang="ko-KR" altLang="en-US" dirty="0">
                <a:hlinkClick r:id="rId2"/>
              </a:rPr>
              <a:t>생활 속으로 들어온 </a:t>
            </a:r>
            <a:r>
              <a:rPr lang="ko-KR" altLang="en-US" dirty="0" err="1">
                <a:hlinkClick r:id="rId2"/>
              </a:rPr>
              <a:t>사물인터넷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/ YTN </a:t>
            </a:r>
            <a:r>
              <a:rPr lang="ko-KR" altLang="en-US" dirty="0">
                <a:hlinkClick r:id="rId2"/>
              </a:rPr>
              <a:t>사이언스</a:t>
            </a:r>
            <a:r>
              <a:rPr lang="en-US" altLang="ko-KR" dirty="0">
                <a:hlinkClick r:id="rId2"/>
              </a:rPr>
              <a:t>(2016)</a:t>
            </a:r>
            <a:r>
              <a:rPr lang="en-US" altLang="ko-KR" dirty="0"/>
              <a:t> (2:27)</a:t>
            </a:r>
          </a:p>
          <a:p>
            <a:r>
              <a:rPr lang="ko-KR" altLang="en-US" dirty="0" err="1">
                <a:hlinkClick r:id="rId3"/>
              </a:rPr>
              <a:t>사물인터넷</a:t>
            </a:r>
            <a:r>
              <a:rPr lang="ko-KR" altLang="en-US" dirty="0">
                <a:hlinkClick r:id="rId3"/>
              </a:rPr>
              <a:t> 가치창출의 핵심</a:t>
            </a:r>
            <a:r>
              <a:rPr lang="en-US" altLang="ko-KR" dirty="0">
                <a:hlinkClick r:id="rId3"/>
              </a:rPr>
              <a:t>, </a:t>
            </a:r>
            <a:r>
              <a:rPr lang="ko-KR" altLang="en-US" dirty="0">
                <a:hlinkClick r:id="rId3"/>
              </a:rPr>
              <a:t>빅데이터</a:t>
            </a:r>
            <a:r>
              <a:rPr lang="en-US" altLang="ko-KR" dirty="0"/>
              <a:t>(8:90) – 4</a:t>
            </a:r>
            <a:r>
              <a:rPr lang="ko-KR" altLang="en-US" dirty="0"/>
              <a:t>분</a:t>
            </a:r>
            <a:r>
              <a:rPr lang="en-US" altLang="ko-KR" dirty="0"/>
              <a:t>10</a:t>
            </a:r>
            <a:r>
              <a:rPr lang="ko-KR" altLang="en-US" dirty="0"/>
              <a:t>초 가량 시청할 것</a:t>
            </a:r>
            <a:endParaRPr lang="en-US" altLang="ko-KR" dirty="0"/>
          </a:p>
          <a:p>
            <a:r>
              <a:rPr lang="ko-KR" altLang="en-US" dirty="0">
                <a:hlinkClick r:id="rId4" tooltip="인류를 위한 새 바람 4차 산업 혁명 1회 - 사물인터넷, 모든 것이 연결된다 / YTN 사이언스"/>
              </a:rPr>
              <a:t>인류를 위한 새 바람 </a:t>
            </a:r>
            <a:r>
              <a:rPr lang="en-US" altLang="ko-KR" dirty="0">
                <a:hlinkClick r:id="rId4" tooltip="인류를 위한 새 바람 4차 산업 혁명 1회 - 사물인터넷, 모든 것이 연결된다 / YTN 사이언스"/>
              </a:rPr>
              <a:t>4</a:t>
            </a:r>
            <a:r>
              <a:rPr lang="ko-KR" altLang="en-US" dirty="0">
                <a:hlinkClick r:id="rId4" tooltip="인류를 위한 새 바람 4차 산업 혁명 1회 - 사물인터넷, 모든 것이 연결된다 / YTN 사이언스"/>
              </a:rPr>
              <a:t>차 산업 혁명 </a:t>
            </a:r>
            <a:r>
              <a:rPr lang="en-US" altLang="ko-KR" dirty="0">
                <a:hlinkClick r:id="rId4" tooltip="인류를 위한 새 바람 4차 산업 혁명 1회 - 사물인터넷, 모든 것이 연결된다 / YTN 사이언스"/>
              </a:rPr>
              <a:t>1</a:t>
            </a:r>
            <a:r>
              <a:rPr lang="ko-KR" altLang="en-US" dirty="0">
                <a:hlinkClick r:id="rId4" tooltip="인류를 위한 새 바람 4차 산업 혁명 1회 - 사물인터넷, 모든 것이 연결된다 / YTN 사이언스"/>
              </a:rPr>
              <a:t>회 </a:t>
            </a:r>
            <a:r>
              <a:rPr lang="en-US" altLang="ko-KR" dirty="0">
                <a:hlinkClick r:id="rId4" tooltip="인류를 위한 새 바람 4차 산업 혁명 1회 - 사물인터넷, 모든 것이 연결된다 / YTN 사이언스"/>
              </a:rPr>
              <a:t>- </a:t>
            </a:r>
            <a:r>
              <a:rPr lang="ko-KR" altLang="en-US" dirty="0" err="1">
                <a:hlinkClick r:id="rId4" tooltip="인류를 위한 새 바람 4차 산업 혁명 1회 - 사물인터넷, 모든 것이 연결된다 / YTN 사이언스"/>
              </a:rPr>
              <a:t>사물인터넷</a:t>
            </a:r>
            <a:r>
              <a:rPr lang="en-US" altLang="ko-KR" dirty="0">
                <a:hlinkClick r:id="rId4" tooltip="인류를 위한 새 바람 4차 산업 혁명 1회 - 사물인터넷, 모든 것이 연결된다 / YTN 사이언스"/>
              </a:rPr>
              <a:t>, </a:t>
            </a:r>
            <a:r>
              <a:rPr lang="ko-KR" altLang="en-US" dirty="0">
                <a:hlinkClick r:id="rId4" tooltip="인류를 위한 새 바람 4차 산업 혁명 1회 - 사물인터넷, 모든 것이 연결된다 / YTN 사이언스"/>
              </a:rPr>
              <a:t>모든 것이 연결된다 </a:t>
            </a:r>
            <a:r>
              <a:rPr lang="en-US" altLang="ko-KR" dirty="0">
                <a:hlinkClick r:id="rId4" tooltip="인류를 위한 새 바람 4차 산업 혁명 1회 - 사물인터넷, 모든 것이 연결된다 / YTN 사이언스"/>
              </a:rPr>
              <a:t>/ YTN </a:t>
            </a:r>
            <a:r>
              <a:rPr lang="ko-KR" altLang="en-US" dirty="0">
                <a:hlinkClick r:id="rId4" tooltip="인류를 위한 새 바람 4차 산업 혁명 1회 - 사물인터넷, 모든 것이 연결된다 / YTN 사이언스"/>
              </a:rPr>
              <a:t>사이언스 </a:t>
            </a:r>
            <a:r>
              <a:rPr lang="en-US" altLang="ko-KR" dirty="0"/>
              <a:t>(45:54)</a:t>
            </a:r>
            <a:endParaRPr lang="ko-KR" altLang="en-US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572" y="2877803"/>
            <a:ext cx="7545341" cy="362926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95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사물인터넷의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6325" y="828942"/>
            <a:ext cx="9682584" cy="5640224"/>
          </a:xfrm>
        </p:spPr>
        <p:txBody>
          <a:bodyPr>
            <a:normAutofit/>
          </a:bodyPr>
          <a:lstStyle/>
          <a:p>
            <a:r>
              <a:rPr lang="en-US" altLang="ko-KR" sz="2400" b="1" dirty="0" err="1"/>
              <a:t>IoT</a:t>
            </a:r>
            <a:r>
              <a:rPr lang="en-US" altLang="ko-KR" sz="2400" dirty="0"/>
              <a:t> :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sz="2400" dirty="0"/>
              <a:t>nternet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altLang="ko-KR" sz="2400" dirty="0"/>
              <a:t>f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altLang="ko-KR" sz="2400" dirty="0"/>
              <a:t>hings</a:t>
            </a:r>
          </a:p>
          <a:p>
            <a:r>
              <a:rPr lang="ko-KR" altLang="en-US" sz="2400" dirty="0"/>
              <a:t>기기 및 사물에 </a:t>
            </a:r>
            <a:r>
              <a:rPr lang="ko-KR" altLang="en-US" sz="2400" dirty="0">
                <a:solidFill>
                  <a:srgbClr val="FF0000"/>
                </a:solidFill>
              </a:rPr>
              <a:t>센서</a:t>
            </a:r>
            <a:r>
              <a:rPr lang="ko-KR" altLang="en-US" sz="2400" dirty="0"/>
              <a:t>와 </a:t>
            </a:r>
            <a:r>
              <a:rPr lang="ko-KR" altLang="en-US" sz="2400" dirty="0">
                <a:solidFill>
                  <a:srgbClr val="FF0000"/>
                </a:solidFill>
              </a:rPr>
              <a:t>통신</a:t>
            </a:r>
            <a:r>
              <a:rPr lang="ko-KR" altLang="en-US" sz="2400" dirty="0"/>
              <a:t>기능을 내장하여 인터넷에 연결함으로써 사람과 사물</a:t>
            </a:r>
            <a:r>
              <a:rPr lang="en-US" altLang="ko-KR" sz="2400" dirty="0"/>
              <a:t>, </a:t>
            </a:r>
            <a:r>
              <a:rPr lang="ko-KR" altLang="en-US" sz="2400" dirty="0"/>
              <a:t>사물과 사물 간에 정보 교환 및 </a:t>
            </a:r>
            <a:r>
              <a:rPr lang="ko-KR" altLang="en-US" sz="2400" dirty="0">
                <a:solidFill>
                  <a:srgbClr val="FF0000"/>
                </a:solidFill>
              </a:rPr>
              <a:t>상호 소통</a:t>
            </a:r>
            <a:r>
              <a:rPr lang="ko-KR" altLang="en-US" sz="2400" dirty="0"/>
              <a:t>할 수 있는 </a:t>
            </a:r>
            <a:r>
              <a:rPr lang="ko-KR" altLang="en-US" sz="2400" dirty="0">
                <a:solidFill>
                  <a:srgbClr val="FF0000"/>
                </a:solidFill>
              </a:rPr>
              <a:t>지능</a:t>
            </a:r>
            <a:r>
              <a:rPr lang="ko-KR" altLang="en-US" sz="2400" dirty="0"/>
              <a:t>적 환경</a:t>
            </a:r>
            <a:endParaRPr lang="en-US" altLang="ko-KR" sz="2400" dirty="0"/>
          </a:p>
          <a:p>
            <a:r>
              <a:rPr lang="ko-KR" altLang="en-US" sz="2400" dirty="0"/>
              <a:t>인터넷으로 연결된 사물들이 데이터를 주고받아 스스로 분석하고 학습한 정보를 사용자에게 제공하거나 사용자가 이를 원격 조정할 수 있는 인공지능 기술</a:t>
            </a:r>
            <a:endParaRPr lang="en-US" altLang="ko-KR" sz="2400" dirty="0"/>
          </a:p>
          <a:p>
            <a:r>
              <a:rPr lang="ko-KR" altLang="en-US" sz="2400" dirty="0"/>
              <a:t>현실세계와 가상세계를 서로 상호 작용하는 서비스 및 정보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3783" y="5634139"/>
            <a:ext cx="924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(Things)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가전제품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모바일 장비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웨어러블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디바이스 등 다양한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임베디드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시스템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5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관련 용어 이해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65" y="799162"/>
            <a:ext cx="9227406" cy="59399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7463156" y="5581616"/>
            <a:ext cx="32924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초연결시대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사물인터넷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</a:p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창조적 융합 활성화 방안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(2014)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8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관련 용어 이해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01" y="833437"/>
            <a:ext cx="7658100" cy="51911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980317" y="5747563"/>
            <a:ext cx="3292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한국방송통신전파진흥원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15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사물인터넷</a:t>
            </a:r>
            <a:r>
              <a:rPr lang="ko-KR" altLang="en-US" dirty="0"/>
              <a:t> 관련기술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센싱</a:t>
            </a:r>
            <a:r>
              <a:rPr lang="ko-KR" altLang="en-US" dirty="0"/>
              <a:t> 기술</a:t>
            </a:r>
            <a:endParaRPr lang="en-US" altLang="ko-KR" dirty="0"/>
          </a:p>
          <a:p>
            <a:pPr lvl="1"/>
            <a:r>
              <a:rPr lang="ko-KR" altLang="en-US" dirty="0"/>
              <a:t>센서로부터 정보를 수집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endParaRPr lang="en-US" altLang="ko-KR" dirty="0"/>
          </a:p>
          <a:p>
            <a:r>
              <a:rPr lang="ko-KR" altLang="en-US" b="1" dirty="0"/>
              <a:t>네트워크</a:t>
            </a:r>
            <a:r>
              <a:rPr lang="ko-KR" altLang="en-US" dirty="0"/>
              <a:t> 기술</a:t>
            </a:r>
            <a:endParaRPr lang="en-US" altLang="ko-KR" dirty="0"/>
          </a:p>
          <a:p>
            <a:pPr lvl="1"/>
            <a:r>
              <a:rPr lang="ko-KR" altLang="en-US" dirty="0"/>
              <a:t>네트워크 </a:t>
            </a:r>
            <a:r>
              <a:rPr lang="ko-KR" altLang="en-US" dirty="0" err="1"/>
              <a:t>종단간에</a:t>
            </a:r>
            <a:r>
              <a:rPr lang="ko-KR" altLang="en-US" dirty="0"/>
              <a:t> </a:t>
            </a:r>
            <a:r>
              <a:rPr lang="ko-KR" altLang="en-US" dirty="0" err="1"/>
              <a:t>사물인터넷</a:t>
            </a:r>
            <a:r>
              <a:rPr lang="ko-KR" altLang="en-US" dirty="0"/>
              <a:t> 서비스 지원</a:t>
            </a:r>
            <a:r>
              <a:rPr lang="en-US" altLang="ko-KR" dirty="0"/>
              <a:t>(</a:t>
            </a:r>
            <a:r>
              <a:rPr lang="ko-KR" altLang="en-US" dirty="0"/>
              <a:t>유무선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RFID/ NFC/ Bluetooth/ </a:t>
            </a:r>
            <a:r>
              <a:rPr lang="en-US" altLang="ko-KR" dirty="0" err="1"/>
              <a:t>Bluethooth</a:t>
            </a:r>
            <a:r>
              <a:rPr lang="en-US" altLang="ko-KR" dirty="0"/>
              <a:t> Beacon/ </a:t>
            </a:r>
            <a:r>
              <a:rPr lang="en-US" altLang="ko-KR" dirty="0" err="1"/>
              <a:t>Wifi</a:t>
            </a:r>
            <a:endParaRPr lang="en-US" altLang="ko-KR" dirty="0"/>
          </a:p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서비스</a:t>
            </a:r>
            <a:r>
              <a:rPr lang="en-US" altLang="ko-KR" dirty="0"/>
              <a:t> </a:t>
            </a:r>
            <a:r>
              <a:rPr lang="ko-KR" altLang="en-US" b="1" dirty="0"/>
              <a:t>인터페이스</a:t>
            </a:r>
            <a:endParaRPr lang="en-US" altLang="ko-KR" b="1" dirty="0"/>
          </a:p>
          <a:p>
            <a:pPr lvl="1"/>
            <a:r>
              <a:rPr lang="ko-KR" altLang="en-US" dirty="0"/>
              <a:t>정보를 </a:t>
            </a:r>
            <a:r>
              <a:rPr lang="ko-KR" altLang="en-US" dirty="0" err="1"/>
              <a:t>센싱</a:t>
            </a:r>
            <a:r>
              <a:rPr lang="en-US" altLang="ko-KR" dirty="0"/>
              <a:t>, </a:t>
            </a:r>
            <a:r>
              <a:rPr lang="ko-KR" altLang="en-US" dirty="0"/>
              <a:t>가공</a:t>
            </a:r>
            <a:r>
              <a:rPr lang="en-US" altLang="ko-KR" dirty="0"/>
              <a:t>/</a:t>
            </a:r>
            <a:r>
              <a:rPr lang="ko-KR" altLang="en-US" dirty="0"/>
              <a:t>추출</a:t>
            </a:r>
            <a:r>
              <a:rPr lang="en-US" altLang="ko-KR" dirty="0"/>
              <a:t>/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판단</a:t>
            </a:r>
            <a:r>
              <a:rPr lang="en-US" altLang="ko-KR" dirty="0"/>
              <a:t>, </a:t>
            </a:r>
            <a:r>
              <a:rPr lang="ko-KR" altLang="en-US" dirty="0"/>
              <a:t>상황인식</a:t>
            </a:r>
            <a:r>
              <a:rPr lang="en-US" altLang="ko-KR" dirty="0"/>
              <a:t>, </a:t>
            </a:r>
            <a:r>
              <a:rPr lang="ko-KR" altLang="en-US" dirty="0"/>
              <a:t>인지</a:t>
            </a:r>
            <a:r>
              <a:rPr lang="en-US" altLang="ko-KR" dirty="0"/>
              <a:t>, </a:t>
            </a:r>
            <a:r>
              <a:rPr lang="ko-KR" altLang="en-US" dirty="0"/>
              <a:t>보안</a:t>
            </a:r>
            <a:r>
              <a:rPr lang="en-US" altLang="ko-KR" dirty="0"/>
              <a:t>/</a:t>
            </a:r>
            <a:r>
              <a:rPr lang="ko-KR" altLang="en-US" dirty="0"/>
              <a:t>프라이시 보호</a:t>
            </a:r>
            <a:r>
              <a:rPr lang="en-US" altLang="ko-KR" dirty="0"/>
              <a:t>, </a:t>
            </a:r>
            <a:r>
              <a:rPr lang="ko-KR" altLang="en-US" dirty="0"/>
              <a:t>인증</a:t>
            </a:r>
            <a:r>
              <a:rPr lang="en-US" altLang="ko-KR" dirty="0"/>
              <a:t>/</a:t>
            </a:r>
            <a:r>
              <a:rPr lang="ko-KR" altLang="en-US" dirty="0"/>
              <a:t>인가</a:t>
            </a:r>
            <a:r>
              <a:rPr lang="en-US" altLang="ko-KR" dirty="0"/>
              <a:t>, </a:t>
            </a:r>
            <a:r>
              <a:rPr lang="ko-KR" altLang="en-US" dirty="0" err="1"/>
              <a:t>디스커버리</a:t>
            </a:r>
            <a:r>
              <a:rPr lang="en-US" altLang="ko-KR" dirty="0"/>
              <a:t>, </a:t>
            </a:r>
            <a:r>
              <a:rPr lang="ko-KR" altLang="en-US" dirty="0"/>
              <a:t>객체 정형화</a:t>
            </a:r>
            <a:r>
              <a:rPr lang="en-US" altLang="ko-KR" dirty="0"/>
              <a:t>, </a:t>
            </a:r>
            <a:r>
              <a:rPr lang="ko-KR" altLang="en-US" dirty="0"/>
              <a:t>오픈 </a:t>
            </a:r>
            <a:r>
              <a:rPr lang="en-US" altLang="ko-KR" dirty="0"/>
              <a:t>API, </a:t>
            </a:r>
            <a:r>
              <a:rPr lang="ko-KR" altLang="en-US" dirty="0"/>
              <a:t>오픈 플랫폼 기술 등을 포함하는 서비스 인터페이스 기술</a:t>
            </a:r>
            <a:endParaRPr lang="en-US" altLang="ko-KR" dirty="0"/>
          </a:p>
          <a:p>
            <a:pPr lvl="1"/>
            <a:r>
              <a:rPr lang="ko-KR" altLang="en-US" dirty="0" err="1"/>
              <a:t>클라우드</a:t>
            </a:r>
            <a:r>
              <a:rPr lang="ko-KR" altLang="en-US" dirty="0"/>
              <a:t> 서비스</a:t>
            </a:r>
            <a:r>
              <a:rPr lang="en-US" altLang="ko-KR" dirty="0"/>
              <a:t>/</a:t>
            </a:r>
            <a:r>
              <a:rPr lang="ko-KR" altLang="en-US" dirty="0"/>
              <a:t>빅데이터 처리기술 등</a:t>
            </a:r>
            <a:endParaRPr lang="en-US" altLang="ko-KR" dirty="0"/>
          </a:p>
          <a:p>
            <a:r>
              <a:rPr lang="ko-KR" altLang="en-US" b="1" dirty="0"/>
              <a:t>보안</a:t>
            </a:r>
            <a:r>
              <a:rPr lang="ko-KR" altLang="en-US" dirty="0"/>
              <a:t> 기술</a:t>
            </a:r>
            <a:endParaRPr lang="en-US" altLang="ko-KR" dirty="0"/>
          </a:p>
          <a:p>
            <a:pPr lvl="1"/>
            <a:r>
              <a:rPr lang="ko-KR" altLang="en-US" dirty="0"/>
              <a:t>데이터 등 </a:t>
            </a:r>
            <a:r>
              <a:rPr lang="ko-KR" altLang="en-US" dirty="0" err="1"/>
              <a:t>사물인터넷</a:t>
            </a:r>
            <a:r>
              <a:rPr lang="ko-KR" altLang="en-US" dirty="0"/>
              <a:t> 구성요소들에 대한 침해 또는 유출 방지</a:t>
            </a:r>
            <a:endParaRPr lang="en-US" altLang="ko-KR" dirty="0"/>
          </a:p>
          <a:p>
            <a:pPr marL="4572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0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사물인터넷</a:t>
            </a:r>
            <a:r>
              <a:rPr lang="ko-KR" altLang="en-US" dirty="0"/>
              <a:t> 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103" y="777766"/>
            <a:ext cx="6803661" cy="5933584"/>
          </a:xfrm>
        </p:spPr>
        <p:txBody>
          <a:bodyPr>
            <a:normAutofit/>
          </a:bodyPr>
          <a:lstStyle/>
          <a:p>
            <a:r>
              <a:rPr lang="en-US" altLang="ko-KR" b="1" dirty="0"/>
              <a:t>RFID</a:t>
            </a:r>
            <a:r>
              <a:rPr lang="en-US" altLang="ko-KR" dirty="0"/>
              <a:t>(Radio-Frequency Identification)</a:t>
            </a:r>
          </a:p>
          <a:p>
            <a:pPr lvl="1"/>
            <a:r>
              <a:rPr lang="ko-KR" altLang="en-US" dirty="0"/>
              <a:t>주파수로 </a:t>
            </a:r>
            <a:r>
              <a:rPr lang="en-US" altLang="ko-KR" dirty="0"/>
              <a:t>ID</a:t>
            </a:r>
            <a:r>
              <a:rPr lang="ko-KR" altLang="en-US" dirty="0"/>
              <a:t>를 식별하는 방식으로 일명 전자태그로 불린다</a:t>
            </a:r>
            <a:r>
              <a:rPr lang="en-US" altLang="ko-KR" dirty="0"/>
              <a:t>. RFID </a:t>
            </a:r>
            <a:r>
              <a:rPr lang="ko-KR" altLang="en-US" dirty="0"/>
              <a:t>기술이란 전파를 이용해 먼 거리에서 정보를 인식하는 기술을 말한다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하이패스</a:t>
            </a:r>
            <a:r>
              <a:rPr lang="en-US" altLang="ko-KR" dirty="0"/>
              <a:t>, </a:t>
            </a:r>
            <a:r>
              <a:rPr lang="ko-KR" altLang="en-US" dirty="0"/>
              <a:t>교통카드</a:t>
            </a:r>
            <a:r>
              <a:rPr lang="en-US" altLang="ko-KR" dirty="0"/>
              <a:t>, </a:t>
            </a:r>
            <a:r>
              <a:rPr lang="ko-KR" altLang="en-US" dirty="0"/>
              <a:t>출입통제카드 등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579" y="890622"/>
            <a:ext cx="2993981" cy="48068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59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사물인터넷</a:t>
            </a:r>
            <a:r>
              <a:rPr lang="ko-KR" altLang="en-US" dirty="0"/>
              <a:t> 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NFC</a:t>
            </a:r>
            <a:r>
              <a:rPr lang="en-US" altLang="ko-KR" dirty="0"/>
              <a:t>(Near Field Communication) </a:t>
            </a:r>
            <a:r>
              <a:rPr lang="ko-KR" altLang="en-US" dirty="0"/>
              <a:t>근거리 무선 통신</a:t>
            </a:r>
            <a:endParaRPr lang="en-US" altLang="ko-KR" dirty="0"/>
          </a:p>
          <a:p>
            <a:pPr lvl="1"/>
            <a:r>
              <a:rPr lang="en-US" altLang="ko-KR" dirty="0"/>
              <a:t>13.56MHz</a:t>
            </a:r>
            <a:r>
              <a:rPr lang="ko-KR" altLang="en-US" dirty="0"/>
              <a:t>의 대역을 가지며</a:t>
            </a:r>
            <a:r>
              <a:rPr lang="en-US" altLang="ko-KR" dirty="0"/>
              <a:t>, </a:t>
            </a:r>
            <a:r>
              <a:rPr lang="ko-KR" altLang="en-US" dirty="0"/>
              <a:t>아주 가까운 거리의 무선 통신을 하기 위한 기술</a:t>
            </a:r>
            <a:endParaRPr lang="en-US" altLang="ko-KR" dirty="0"/>
          </a:p>
          <a:p>
            <a:pPr lvl="1"/>
            <a:r>
              <a:rPr lang="ko-KR" altLang="en-US" dirty="0"/>
              <a:t>교통</a:t>
            </a:r>
            <a:r>
              <a:rPr lang="en-US" altLang="ko-KR" dirty="0"/>
              <a:t>, </a:t>
            </a:r>
            <a:r>
              <a:rPr lang="ko-KR" altLang="en-US" dirty="0"/>
              <a:t>티켓</a:t>
            </a:r>
            <a:r>
              <a:rPr lang="en-US" altLang="ko-KR" dirty="0"/>
              <a:t>, </a:t>
            </a:r>
            <a:r>
              <a:rPr lang="ko-KR" altLang="en-US" dirty="0"/>
              <a:t>지불</a:t>
            </a:r>
            <a:r>
              <a:rPr lang="en-US" altLang="ko-KR" dirty="0"/>
              <a:t>, </a:t>
            </a:r>
            <a:r>
              <a:rPr lang="ko-KR" altLang="en-US" dirty="0"/>
              <a:t>박물관 </a:t>
            </a:r>
            <a:r>
              <a:rPr lang="ko-KR" altLang="en-US" dirty="0" err="1"/>
              <a:t>전시안내</a:t>
            </a:r>
            <a:r>
              <a:rPr lang="ko-KR" altLang="en-US" dirty="0"/>
              <a:t> 서비스 등 여러 서비스에서 사용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3" y="2620992"/>
            <a:ext cx="3630373" cy="248164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630" y="2620992"/>
            <a:ext cx="5467350" cy="379095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18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5C1D81E-A272-4264-BCFB-92CAF5F498D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일출 사진과 파란 띠가 있는 프레젠테이션(와이드스크린)</Template>
  <TotalTime>13890</TotalTime>
  <Words>865</Words>
  <Application>Microsoft Office PowerPoint</Application>
  <PresentationFormat>와이드스크린</PresentationFormat>
  <Paragraphs>130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Arial</vt:lpstr>
      <vt:lpstr>Corbel</vt:lpstr>
      <vt:lpstr>Euphemia</vt:lpstr>
      <vt:lpstr>Wingdings</vt:lpstr>
      <vt:lpstr>Banded Design Blue 16x9</vt:lpstr>
      <vt:lpstr>1장 사물인터넷이란?</vt:lpstr>
      <vt:lpstr>학습내용</vt:lpstr>
      <vt:lpstr>사물인터넷이란?</vt:lpstr>
      <vt:lpstr>사물인터넷의 정의</vt:lpstr>
      <vt:lpstr>관련 용어 이해</vt:lpstr>
      <vt:lpstr>관련 용어 이해</vt:lpstr>
      <vt:lpstr>사물인터넷 관련기술</vt:lpstr>
      <vt:lpstr>사물인터넷 네트워크</vt:lpstr>
      <vt:lpstr>사물인터넷 네트워크</vt:lpstr>
      <vt:lpstr>사물인터넷 네트워크</vt:lpstr>
      <vt:lpstr>사물인터넷 네트워크</vt:lpstr>
      <vt:lpstr>사물인터넷 네트워크</vt:lpstr>
      <vt:lpstr>사물인터넷 디바이스</vt:lpstr>
      <vt:lpstr>클라우드 서비스</vt:lpstr>
      <vt:lpstr>빅데이터(big data)</vt:lpstr>
      <vt:lpstr>빅데이터(big data)</vt:lpstr>
      <vt:lpstr>아두이노란?</vt:lpstr>
      <vt:lpstr>PowerPoint 프레젠테이션</vt:lpstr>
      <vt:lpstr>아두이노의 특징</vt:lpstr>
      <vt:lpstr>아두이노 구성</vt:lpstr>
      <vt:lpstr>아두이노 보드</vt:lpstr>
      <vt:lpstr>Sketch 프로그램 설치</vt:lpstr>
      <vt:lpstr>Sketch 프로그램 설치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 사물이터넷이란?</dc:title>
  <dc:creator>jinsook</dc:creator>
  <cp:keywords/>
  <cp:lastModifiedBy>Kim Jong Hyun</cp:lastModifiedBy>
  <cp:revision>60</cp:revision>
  <dcterms:created xsi:type="dcterms:W3CDTF">2019-02-19T01:31:11Z</dcterms:created>
  <dcterms:modified xsi:type="dcterms:W3CDTF">2020-03-17T05:58:52Z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TC028952539991</vt:lpwstr>
  </property>
</Properties>
</file>